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4.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5.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5953" autoAdjust="0"/>
  </p:normalViewPr>
  <p:slideViewPr>
    <p:cSldViewPr snapToGrid="0" snapToObjects="1">
      <p:cViewPr varScale="1">
        <p:scale>
          <a:sx n="69" d="100"/>
          <a:sy n="69" d="100"/>
        </p:scale>
        <p:origin x="134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doughnutChart>
        <c:varyColors val="1"/>
        <c:ser>
          <c:idx val="0"/>
          <c:order val="0"/>
          <c:tx>
            <c:strRef>
              <c:f>Sheet1!$B$1</c:f>
              <c:strCache>
                <c:ptCount val="1"/>
                <c:pt idx="0">
                  <c:v>Tỷ lệ</c:v>
                </c:pt>
              </c:strCache>
            </c:strRef>
          </c:tx>
          <c:spPr>
            <a:solidFill>
              <a:schemeClr val="accent1"/>
            </a:solidFill>
            <a:ln w="9525" cap="flat">
              <a:solidFill>
                <a:srgbClr val="F9F9F9"/>
              </a:solidFill>
              <a:prstDash val="solid"/>
              <a:round/>
            </a:ln>
            <a:effectLst/>
          </c:spPr>
          <c:dPt>
            <c:idx val="0"/>
            <c:bubble3D val="0"/>
            <c:spPr>
              <a:solidFill>
                <a:srgbClr val="0D9488"/>
              </a:solidFill>
              <a:effectLst/>
            </c:spPr>
            <c:extLst>
              <c:ext xmlns:c16="http://schemas.microsoft.com/office/drawing/2014/chart" uri="{C3380CC4-5D6E-409C-BE32-E72D297353CC}">
                <c16:uniqueId val="{00000001-8297-4BB7-A779-45B8743225AF}"/>
              </c:ext>
            </c:extLst>
          </c:dPt>
          <c:dPt>
            <c:idx val="1"/>
            <c:bubble3D val="0"/>
            <c:spPr>
              <a:solidFill>
                <a:srgbClr val="E4EEF4"/>
              </a:solidFill>
              <a:effectLst/>
            </c:spPr>
            <c:extLst>
              <c:ext xmlns:c16="http://schemas.microsoft.com/office/drawing/2014/chart" uri="{C3380CC4-5D6E-409C-BE32-E72D297353CC}">
                <c16:uniqueId val="{00000003-8297-4BB7-A779-45B8743225AF}"/>
              </c:ext>
            </c:extLst>
          </c:dPt>
          <c:dLbls>
            <c:dLbl>
              <c:idx val="0"/>
              <c:numFmt formatCode="0%" sourceLinked="0"/>
              <c:spPr/>
              <c:txPr>
                <a:bodyPr/>
                <a:lstStyle/>
                <a:p>
                  <a:pPr>
                    <a:defRPr sz="1300" b="0" i="0" u="none" strike="noStrike">
                      <a:solidFill>
                        <a:srgbClr val="FFFFFF"/>
                      </a:solidFill>
                      <a:latin typeface="Times New Roman"/>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297-4BB7-A779-45B8743225AF}"/>
                </c:ext>
              </c:extLst>
            </c:dLbl>
            <c:dLbl>
              <c:idx val="1"/>
              <c:numFmt formatCode="0%" sourceLinked="0"/>
              <c:spPr/>
              <c:txPr>
                <a:bodyPr/>
                <a:lstStyle/>
                <a:p>
                  <a:pPr>
                    <a:defRPr sz="1300" b="0" i="0" u="none" strike="noStrike">
                      <a:solidFill>
                        <a:srgbClr val="FFFFFF"/>
                      </a:solidFill>
                      <a:latin typeface="Times New Roman"/>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297-4BB7-A779-45B8743225AF}"/>
                </c:ext>
              </c:extLst>
            </c:dLbl>
            <c:numFmt formatCode="0%" sourceLinked="0"/>
            <c:spPr>
              <a:noFill/>
              <a:ln>
                <a:noFill/>
              </a:ln>
              <a:effectLst/>
            </c:spPr>
            <c:txPr>
              <a:bodyPr/>
              <a:lstStyle/>
              <a:p>
                <a:pPr>
                  <a:defRPr sz="1800" b="0" i="0" u="none" strike="noStrike">
                    <a:solidFill>
                      <a:srgbClr val="000000"/>
                    </a:solidFill>
                    <a:latin typeface="Arial"/>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Sheet1!$A$2:$A$3</c:f>
              <c:strCache>
                <c:ptCount val="2"/>
                <c:pt idx="0">
                  <c:v>Hoàn thành (14)</c:v>
                </c:pt>
                <c:pt idx="1">
                  <c:v>Đang thực hiện (1)</c:v>
                </c:pt>
              </c:strCache>
            </c:strRef>
          </c:cat>
          <c:val>
            <c:numRef>
              <c:f>Sheet1!$B$2:$B$3</c:f>
              <c:numCache>
                <c:formatCode>General</c:formatCode>
                <c:ptCount val="2"/>
                <c:pt idx="0">
                  <c:v>14</c:v>
                </c:pt>
                <c:pt idx="1">
                  <c:v>1</c:v>
                </c:pt>
              </c:numCache>
            </c:numRef>
          </c:val>
          <c:extLst>
            <c:ext xmlns:c16="http://schemas.microsoft.com/office/drawing/2014/chart" uri="{C3380CC4-5D6E-409C-BE32-E72D297353CC}">
              <c16:uniqueId val="{00000004-8297-4BB7-A779-45B8743225AF}"/>
            </c:ext>
          </c:extLst>
        </c:ser>
        <c:dLbls>
          <c:showLegendKey val="0"/>
          <c:showVal val="0"/>
          <c:showCatName val="0"/>
          <c:showSerName val="0"/>
          <c:showPercent val="0"/>
          <c:showBubbleSize val="0"/>
          <c:showLeaderLines val="0"/>
        </c:dLbls>
        <c:firstSliceAng val="0"/>
        <c:holeSize val="50"/>
      </c:doughnutChart>
      <c:spPr>
        <a:noFill/>
        <a:ln>
          <a:noFill/>
        </a:ln>
        <a:effectLst/>
      </c:spPr>
    </c:plotArea>
    <c:legend>
      <c:legendPos val="b"/>
      <c:overlay val="0"/>
      <c:txPr>
        <a:bodyPr/>
        <a:lstStyle/>
        <a:p>
          <a:pPr>
            <a:defRPr sz="1500">
              <a:solidFill>
                <a:srgbClr val="16324A"/>
              </a:solidFill>
              <a:latin typeface="Times New Roman"/>
              <a:cs typeface="Times New Roman"/>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Số nhiệm vụ</c:v>
                </c:pt>
              </c:strCache>
            </c:strRef>
          </c:tx>
          <c:spPr>
            <a:solidFill>
              <a:srgbClr val="0EA5C9"/>
            </a:solidFill>
            <a:effectLst/>
          </c:spPr>
          <c:invertIfNegative val="0"/>
          <c:dLbls>
            <c:numFmt formatCode="#,##0" sourceLinked="0"/>
            <c:spPr>
              <a:noFill/>
              <a:ln>
                <a:noFill/>
              </a:ln>
              <a:effectLst/>
            </c:spPr>
            <c:txPr>
              <a:bodyPr/>
              <a:lstStyle/>
              <a:p>
                <a:pPr>
                  <a:defRPr sz="1300" b="0" i="0" u="none" strike="noStrike">
                    <a:solidFill>
                      <a:srgbClr val="0A2F5C"/>
                    </a:solidFill>
                    <a:latin typeface="Times New Roman"/>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KH 34-KH/TU</c:v>
                </c:pt>
                <c:pt idx="1">
                  <c:v>KH 36-KH/TU</c:v>
                </c:pt>
                <c:pt idx="2">
                  <c:v>TB 225-TB/BCĐ</c:v>
                </c:pt>
                <c:pt idx="3">
                  <c:v>TB 491-TB/BCĐ</c:v>
                </c:pt>
              </c:strCache>
            </c:strRef>
          </c:cat>
          <c:val>
            <c:numRef>
              <c:f>Sheet1!$B$2:$B$5</c:f>
              <c:numCache>
                <c:formatCode>General</c:formatCode>
                <c:ptCount val="4"/>
                <c:pt idx="0">
                  <c:v>5</c:v>
                </c:pt>
                <c:pt idx="1">
                  <c:v>6</c:v>
                </c:pt>
                <c:pt idx="2">
                  <c:v>8</c:v>
                </c:pt>
                <c:pt idx="3">
                  <c:v>2</c:v>
                </c:pt>
              </c:numCache>
            </c:numRef>
          </c:val>
          <c:extLst>
            <c:ext xmlns:c16="http://schemas.microsoft.com/office/drawing/2014/chart" uri="{C3380CC4-5D6E-409C-BE32-E72D297353CC}">
              <c16:uniqueId val="{00000000-F4A4-40D3-B7A5-C5E8E7D81EBF}"/>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300" b="0" i="0" u="none" strike="noStrike">
                <a:solidFill>
                  <a:srgbClr val="5B7A99"/>
                </a:solidFill>
                <a:latin typeface="Times New Roman"/>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300" b="0" i="0" u="none" strike="noStrike">
                <a:solidFill>
                  <a:srgbClr val="5B7A99"/>
                </a:solidFill>
                <a:latin typeface="Times New Roman"/>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stacked"/>
        <c:varyColors val="0"/>
        <c:ser>
          <c:idx val="0"/>
          <c:order val="0"/>
          <c:tx>
            <c:strRef>
              <c:f>Sheet1!$B$1</c:f>
              <c:strCache>
                <c:ptCount val="1"/>
                <c:pt idx="0">
                  <c:v>Hoàn thành/TX</c:v>
                </c:pt>
              </c:strCache>
            </c:strRef>
          </c:tx>
          <c:spPr>
            <a:solidFill>
              <a:srgbClr val="0D9488"/>
            </a:solidFill>
            <a:effectLst/>
          </c:spPr>
          <c:invertIfNegative val="0"/>
          <c:dLbls>
            <c:numFmt formatCode="#,##0" sourceLinked="0"/>
            <c:spPr>
              <a:noFill/>
              <a:ln>
                <a:noFill/>
              </a:ln>
              <a:effectLst/>
            </c:spPr>
            <c:txPr>
              <a:bodyPr/>
              <a:lstStyle/>
              <a:p>
                <a:pPr>
                  <a:defRPr sz="1200" b="0" i="0" u="none" strike="noStrike">
                    <a:solidFill>
                      <a:srgbClr val="FFFFFF"/>
                    </a:solidFill>
                    <a:latin typeface="Times New Roman"/>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KH 66-KH/ĐU (34 NV)</c:v>
                </c:pt>
                <c:pt idx="1">
                  <c:v>KH 67-KH/ĐU (25 NV)</c:v>
                </c:pt>
                <c:pt idx="2">
                  <c:v>TB 12-TB/BCĐ (2 NV)</c:v>
                </c:pt>
              </c:strCache>
            </c:strRef>
          </c:cat>
          <c:val>
            <c:numRef>
              <c:f>Sheet1!$B$2:$B$4</c:f>
              <c:numCache>
                <c:formatCode>General</c:formatCode>
                <c:ptCount val="3"/>
                <c:pt idx="0">
                  <c:v>13</c:v>
                </c:pt>
                <c:pt idx="1">
                  <c:v>19</c:v>
                </c:pt>
                <c:pt idx="2">
                  <c:v>0</c:v>
                </c:pt>
              </c:numCache>
            </c:numRef>
          </c:val>
          <c:extLst>
            <c:ext xmlns:c16="http://schemas.microsoft.com/office/drawing/2014/chart" uri="{C3380CC4-5D6E-409C-BE32-E72D297353CC}">
              <c16:uniqueId val="{00000000-B8C8-4811-ACBE-0607EEAA1370}"/>
            </c:ext>
          </c:extLst>
        </c:ser>
        <c:ser>
          <c:idx val="1"/>
          <c:order val="1"/>
          <c:tx>
            <c:strRef>
              <c:f>Sheet1!$C$1</c:f>
              <c:strCache>
                <c:ptCount val="1"/>
                <c:pt idx="0">
                  <c:v>Đang TH đúng hạn</c:v>
                </c:pt>
              </c:strCache>
            </c:strRef>
          </c:tx>
          <c:spPr>
            <a:solidFill>
              <a:srgbClr val="0EA5C9"/>
            </a:solidFill>
            <a:effectLst/>
          </c:spPr>
          <c:invertIfNegative val="0"/>
          <c:dLbls>
            <c:numFmt formatCode="#,##0" sourceLinked="0"/>
            <c:spPr>
              <a:noFill/>
              <a:ln>
                <a:noFill/>
              </a:ln>
              <a:effectLst/>
            </c:spPr>
            <c:txPr>
              <a:bodyPr/>
              <a:lstStyle/>
              <a:p>
                <a:pPr>
                  <a:defRPr sz="1200" b="0" i="0" u="none" strike="noStrike">
                    <a:solidFill>
                      <a:srgbClr val="FFFFFF"/>
                    </a:solidFill>
                    <a:latin typeface="Times New Roman"/>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KH 66-KH/ĐU (34 NV)</c:v>
                </c:pt>
                <c:pt idx="1">
                  <c:v>KH 67-KH/ĐU (25 NV)</c:v>
                </c:pt>
                <c:pt idx="2">
                  <c:v>TB 12-TB/BCĐ (2 NV)</c:v>
                </c:pt>
              </c:strCache>
            </c:strRef>
          </c:cat>
          <c:val>
            <c:numRef>
              <c:f>Sheet1!$C$2:$C$4</c:f>
              <c:numCache>
                <c:formatCode>General</c:formatCode>
                <c:ptCount val="3"/>
                <c:pt idx="0">
                  <c:v>17</c:v>
                </c:pt>
                <c:pt idx="1">
                  <c:v>5</c:v>
                </c:pt>
                <c:pt idx="2">
                  <c:v>0</c:v>
                </c:pt>
              </c:numCache>
            </c:numRef>
          </c:val>
          <c:extLst>
            <c:ext xmlns:c16="http://schemas.microsoft.com/office/drawing/2014/chart" uri="{C3380CC4-5D6E-409C-BE32-E72D297353CC}">
              <c16:uniqueId val="{00000001-B8C8-4811-ACBE-0607EEAA1370}"/>
            </c:ext>
          </c:extLst>
        </c:ser>
        <c:ser>
          <c:idx val="2"/>
          <c:order val="2"/>
          <c:tx>
            <c:strRef>
              <c:f>Sheet1!$D$1</c:f>
              <c:strCache>
                <c:ptCount val="1"/>
                <c:pt idx="0">
                  <c:v>Chậm tiến độ</c:v>
                </c:pt>
              </c:strCache>
            </c:strRef>
          </c:tx>
          <c:spPr>
            <a:solidFill>
              <a:srgbClr val="C0392B"/>
            </a:solidFill>
            <a:effectLst/>
          </c:spPr>
          <c:invertIfNegative val="0"/>
          <c:dLbls>
            <c:numFmt formatCode="#,##0" sourceLinked="0"/>
            <c:spPr>
              <a:noFill/>
              <a:ln>
                <a:noFill/>
              </a:ln>
              <a:effectLst/>
            </c:spPr>
            <c:txPr>
              <a:bodyPr/>
              <a:lstStyle/>
              <a:p>
                <a:pPr>
                  <a:defRPr sz="1200" b="0" i="0" u="none" strike="noStrike">
                    <a:solidFill>
                      <a:srgbClr val="FFFFFF"/>
                    </a:solidFill>
                    <a:latin typeface="Times New Roman"/>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KH 66-KH/ĐU (34 NV)</c:v>
                </c:pt>
                <c:pt idx="1">
                  <c:v>KH 67-KH/ĐU (25 NV)</c:v>
                </c:pt>
                <c:pt idx="2">
                  <c:v>TB 12-TB/BCĐ (2 NV)</c:v>
                </c:pt>
              </c:strCache>
            </c:strRef>
          </c:cat>
          <c:val>
            <c:numRef>
              <c:f>Sheet1!$D$2:$D$4</c:f>
              <c:numCache>
                <c:formatCode>General</c:formatCode>
                <c:ptCount val="3"/>
                <c:pt idx="0">
                  <c:v>5</c:v>
                </c:pt>
                <c:pt idx="1">
                  <c:v>1</c:v>
                </c:pt>
                <c:pt idx="2">
                  <c:v>2</c:v>
                </c:pt>
              </c:numCache>
            </c:numRef>
          </c:val>
          <c:extLst>
            <c:ext xmlns:c16="http://schemas.microsoft.com/office/drawing/2014/chart" uri="{C3380CC4-5D6E-409C-BE32-E72D297353CC}">
              <c16:uniqueId val="{00000002-B8C8-4811-ACBE-0607EEAA1370}"/>
            </c:ext>
          </c:extLst>
        </c:ser>
        <c:dLbls>
          <c:showLegendKey val="0"/>
          <c:showVal val="1"/>
          <c:showCatName val="0"/>
          <c:showSerName val="0"/>
          <c:showPercent val="0"/>
          <c:showBubbleSize val="0"/>
        </c:dLbls>
        <c:gapWidth val="50"/>
        <c:overlap val="10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300" b="0" i="0" u="none" strike="noStrike">
                <a:solidFill>
                  <a:srgbClr val="5B7A99"/>
                </a:solidFill>
                <a:latin typeface="Times New Roman"/>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300" b="0" i="0" u="none" strike="noStrike">
                <a:solidFill>
                  <a:srgbClr val="5B7A99"/>
                </a:solidFill>
                <a:latin typeface="Times New Roman"/>
              </a:defRPr>
            </a:pPr>
            <a:endParaRPr lang="en-US"/>
          </a:p>
        </c:txPr>
        <c:crossAx val="2094734554"/>
        <c:crosses val="autoZero"/>
        <c:crossBetween val="between"/>
      </c:valAx>
      <c:spPr>
        <a:noFill/>
        <a:ln>
          <a:noFill/>
        </a:ln>
        <a:effectLst/>
      </c:spPr>
    </c:plotArea>
    <c:legend>
      <c:legendPos val="b"/>
      <c:overlay val="0"/>
      <c:txPr>
        <a:bodyPr/>
        <a:lstStyle/>
        <a:p>
          <a:pPr>
            <a:defRPr sz="1300">
              <a:solidFill>
                <a:srgbClr val="16324A"/>
              </a:solidFill>
              <a:latin typeface="Times New Roman"/>
              <a:cs typeface="Times New Roman"/>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Tỷ lệ hoàn thành (%)</c:v>
                </c:pt>
              </c:strCache>
            </c:strRef>
          </c:tx>
          <c:spPr>
            <a:solidFill>
              <a:srgbClr val="0EA5C9"/>
            </a:solidFill>
            <a:effectLst/>
          </c:spPr>
          <c:invertIfNegative val="0"/>
          <c:dLbls>
            <c:numFmt formatCode="#,##0" sourceLinked="0"/>
            <c:spPr>
              <a:noFill/>
              <a:ln>
                <a:noFill/>
              </a:ln>
              <a:effectLst/>
            </c:spPr>
            <c:txPr>
              <a:bodyPr/>
              <a:lstStyle/>
              <a:p>
                <a:pPr>
                  <a:defRPr sz="1300" b="0" i="0" u="none" strike="noStrike">
                    <a:solidFill>
                      <a:srgbClr val="0A2F5C"/>
                    </a:solidFill>
                    <a:latin typeface="Times New Roman"/>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Na Hối</c:v>
                </c:pt>
                <c:pt idx="1">
                  <c:v>HTP</c:v>
                </c:pt>
                <c:pt idx="2">
                  <c:v>TGP</c:v>
                </c:pt>
                <c:pt idx="3">
                  <c:v>Bản Phố</c:v>
                </c:pt>
              </c:strCache>
            </c:strRef>
          </c:cat>
          <c:val>
            <c:numRef>
              <c:f>Sheet1!$B$2:$B$5</c:f>
              <c:numCache>
                <c:formatCode>General</c:formatCode>
                <c:ptCount val="4"/>
                <c:pt idx="0">
                  <c:v>95.33</c:v>
                </c:pt>
                <c:pt idx="1">
                  <c:v>93.98</c:v>
                </c:pt>
                <c:pt idx="2">
                  <c:v>92.88</c:v>
                </c:pt>
                <c:pt idx="3">
                  <c:v>92.25</c:v>
                </c:pt>
              </c:numCache>
            </c:numRef>
          </c:val>
          <c:extLst>
            <c:ext xmlns:c16="http://schemas.microsoft.com/office/drawing/2014/chart" uri="{C3380CC4-5D6E-409C-BE32-E72D297353CC}">
              <c16:uniqueId val="{00000000-05EA-476F-AB1C-29A7391E4E01}"/>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300" b="0" i="0" u="none" strike="noStrike">
                <a:solidFill>
                  <a:srgbClr val="5B7A99"/>
                </a:solidFill>
                <a:latin typeface="Times New Roman"/>
              </a:defRPr>
            </a:pPr>
            <a:endParaRPr lang="en-US"/>
          </a:p>
        </c:txPr>
        <c:crossAx val="2094734552"/>
        <c:crosses val="autoZero"/>
        <c:auto val="1"/>
        <c:lblAlgn val="ctr"/>
        <c:lblOffset val="100"/>
        <c:noMultiLvlLbl val="1"/>
      </c:catAx>
      <c:valAx>
        <c:axId val="2094734552"/>
        <c:scaling>
          <c:orientation val="minMax"/>
          <c:max val="98"/>
          <c:min val="88"/>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300" b="0" i="0" u="none" strike="noStrike">
                <a:solidFill>
                  <a:srgbClr val="5B7A99"/>
                </a:solidFill>
                <a:latin typeface="Times New Roman"/>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doughnutChart>
        <c:varyColors val="1"/>
        <c:ser>
          <c:idx val="0"/>
          <c:order val="0"/>
          <c:tx>
            <c:strRef>
              <c:f>Sheet1!$B$1</c:f>
              <c:strCache>
                <c:ptCount val="1"/>
                <c:pt idx="0">
                  <c:v>Cơ sở lưu trú</c:v>
                </c:pt>
              </c:strCache>
            </c:strRef>
          </c:tx>
          <c:spPr>
            <a:solidFill>
              <a:schemeClr val="accent1"/>
            </a:solidFill>
            <a:ln w="9525" cap="flat">
              <a:solidFill>
                <a:srgbClr val="F9F9F9"/>
              </a:solidFill>
              <a:prstDash val="solid"/>
              <a:round/>
            </a:ln>
            <a:effectLst/>
          </c:spPr>
          <c:dPt>
            <c:idx val="0"/>
            <c:bubble3D val="0"/>
            <c:spPr>
              <a:solidFill>
                <a:srgbClr val="123B70"/>
              </a:solidFill>
              <a:effectLst/>
            </c:spPr>
            <c:extLst>
              <c:ext xmlns:c16="http://schemas.microsoft.com/office/drawing/2014/chart" uri="{C3380CC4-5D6E-409C-BE32-E72D297353CC}">
                <c16:uniqueId val="{00000001-73D3-43F0-B133-E56E6DBE2F63}"/>
              </c:ext>
            </c:extLst>
          </c:dPt>
          <c:dPt>
            <c:idx val="1"/>
            <c:bubble3D val="0"/>
            <c:spPr>
              <a:solidFill>
                <a:srgbClr val="0EA5C9"/>
              </a:solidFill>
              <a:effectLst/>
            </c:spPr>
            <c:extLst>
              <c:ext xmlns:c16="http://schemas.microsoft.com/office/drawing/2014/chart" uri="{C3380CC4-5D6E-409C-BE32-E72D297353CC}">
                <c16:uniqueId val="{00000003-73D3-43F0-B133-E56E6DBE2F63}"/>
              </c:ext>
            </c:extLst>
          </c:dPt>
          <c:dPt>
            <c:idx val="2"/>
            <c:bubble3D val="0"/>
            <c:spPr>
              <a:solidFill>
                <a:srgbClr val="C98A1F"/>
              </a:solidFill>
              <a:effectLst/>
            </c:spPr>
            <c:extLst>
              <c:ext xmlns:c16="http://schemas.microsoft.com/office/drawing/2014/chart" uri="{C3380CC4-5D6E-409C-BE32-E72D297353CC}">
                <c16:uniqueId val="{00000005-73D3-43F0-B133-E56E6DBE2F63}"/>
              </c:ext>
            </c:extLst>
          </c:dPt>
          <c:dLbls>
            <c:dLbl>
              <c:idx val="0"/>
              <c:numFmt formatCode="General" sourceLinked="0"/>
              <c:spPr/>
              <c:txPr>
                <a:bodyPr/>
                <a:lstStyle/>
                <a:p>
                  <a:pPr>
                    <a:defRPr sz="1200" b="0" i="0" u="none" strike="noStrike">
                      <a:solidFill>
                        <a:srgbClr val="FFFFFF"/>
                      </a:solidFill>
                      <a:latin typeface="Times New Roman"/>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3D3-43F0-B133-E56E6DBE2F63}"/>
                </c:ext>
              </c:extLst>
            </c:dLbl>
            <c:dLbl>
              <c:idx val="1"/>
              <c:numFmt formatCode="General" sourceLinked="0"/>
              <c:spPr/>
              <c:txPr>
                <a:bodyPr/>
                <a:lstStyle/>
                <a:p>
                  <a:pPr>
                    <a:defRPr sz="1200" b="0" i="0" u="none" strike="noStrike">
                      <a:solidFill>
                        <a:srgbClr val="FFFFFF"/>
                      </a:solidFill>
                      <a:latin typeface="Times New Roman"/>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D3-43F0-B133-E56E6DBE2F63}"/>
                </c:ext>
              </c:extLst>
            </c:dLbl>
            <c:dLbl>
              <c:idx val="2"/>
              <c:numFmt formatCode="General" sourceLinked="0"/>
              <c:spPr/>
              <c:txPr>
                <a:bodyPr/>
                <a:lstStyle/>
                <a:p>
                  <a:pPr>
                    <a:defRPr sz="1200" b="0" i="0" u="none" strike="noStrike">
                      <a:solidFill>
                        <a:srgbClr val="FFFFFF"/>
                      </a:solidFill>
                      <a:latin typeface="Times New Roman"/>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3D3-43F0-B133-E56E6DBE2F63}"/>
                </c:ext>
              </c:extLst>
            </c:dLbl>
            <c:numFmt formatCode="General" sourceLinked="0"/>
            <c:spPr>
              <a:noFill/>
              <a:ln>
                <a:noFill/>
              </a:ln>
              <a:effectLst/>
            </c:spPr>
            <c:txPr>
              <a:bodyPr/>
              <a:lstStyle/>
              <a:p>
                <a:pPr>
                  <a:defRPr sz="1800" b="0" i="0" u="none" strike="noStrike">
                    <a:solidFill>
                      <a:srgbClr val="000000"/>
                    </a:solidFill>
                    <a:latin typeface="Arial"/>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Sheet1!$A$2:$A$4</c:f>
              <c:strCache>
                <c:ptCount val="3"/>
                <c:pt idx="0">
                  <c:v>Khách sạn (11)</c:v>
                </c:pt>
                <c:pt idx="1">
                  <c:v>Nhà nghỉ (34)</c:v>
                </c:pt>
                <c:pt idx="2">
                  <c:v>Homestay (60)</c:v>
                </c:pt>
              </c:strCache>
            </c:strRef>
          </c:cat>
          <c:val>
            <c:numRef>
              <c:f>Sheet1!$B$2:$B$4</c:f>
              <c:numCache>
                <c:formatCode>General</c:formatCode>
                <c:ptCount val="3"/>
                <c:pt idx="0">
                  <c:v>11</c:v>
                </c:pt>
                <c:pt idx="1">
                  <c:v>34</c:v>
                </c:pt>
                <c:pt idx="2">
                  <c:v>60</c:v>
                </c:pt>
              </c:numCache>
            </c:numRef>
          </c:val>
          <c:extLst>
            <c:ext xmlns:c16="http://schemas.microsoft.com/office/drawing/2014/chart" uri="{C3380CC4-5D6E-409C-BE32-E72D297353CC}">
              <c16:uniqueId val="{00000006-73D3-43F0-B133-E56E6DBE2F63}"/>
            </c:ext>
          </c:extLst>
        </c:ser>
        <c:dLbls>
          <c:showLegendKey val="0"/>
          <c:showVal val="0"/>
          <c:showCatName val="0"/>
          <c:showSerName val="0"/>
          <c:showPercent val="0"/>
          <c:showBubbleSize val="0"/>
          <c:showLeaderLines val="0"/>
        </c:dLbls>
        <c:firstSliceAng val="0"/>
        <c:holeSize val="50"/>
      </c:doughnutChart>
      <c:spPr>
        <a:noFill/>
        <a:ln>
          <a:noFill/>
        </a:ln>
        <a:effectLst/>
      </c:spPr>
    </c:plotArea>
    <c:legend>
      <c:legendPos val="b"/>
      <c:overlay val="0"/>
      <c:txPr>
        <a:bodyPr/>
        <a:lstStyle/>
        <a:p>
          <a:pPr>
            <a:defRPr sz="1400">
              <a:solidFill>
                <a:srgbClr val="16324A"/>
              </a:solidFill>
              <a:latin typeface="Times New Roman"/>
              <a:cs typeface="Times New Roman"/>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9821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Kính thưa các đồng chí lãnh đạo, kính thưa hội nghị. Thay mặt Ban Chỉ đạo phát triển khoa học, công nghệ, đổi mới sáng tạo và chuyển đổi số xã Bắc Hà, tôi xin trình bày Báo cáo sơ kết 6 tháng đầu năm 2026 về kết quả triển khai thực hiện Nghị quyết số 57-NQ/TW ngày 22 tháng 12 năm 2024 của Bộ Chính trị trên địa bàn xã. Đây là báo cáo được xây dựng trên cơ sở tổng hợp kết quả thực hiện của các cơ quan, đơn vị, các thôn trên địa bàn xã trong 6 tháng đầu năm 2026, đồng thời xác định phương hướng, nhiệm vụ trọng tâm cho 6 tháng cuối năm. Nội dung báo cáo phản ánh trung thực, khách quan cả những kết quả đạt được, những tồn tại, hạn chế, nguyên nhân và trách nhiệm của các bên liên quan, trên tinh thần nhìn thẳng vào thực tế để có giải pháp khắc phục kịp thời. Đây cũng là dịp để Đảng ủy, chính quyền xã nhìn lại chặng đường đã qua, đánh giá đúng mức độ chuyển biến trong nhận thức và hành động của cả hệ thống chính trị và nhân dân về khoa học, công nghệ, đổi mới sáng tạo và chuyển đổi số. Sau đây, tôi xin trình bày căn cứ xây dựng báo cáo.</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hạ tầng số, hiện 100% các thôn trên địa bàn xã đã được phủ sóng thông tin di động 3G, 4G. Hệ thống mạng truyền số liệu chuyên dùng phục vụ cơ quan Đảng, chính quyền hoạt động ổn định; hệ thống thông tin mật dùng riêng của khối Đảng cấp xã đang được tiếp nhận, vận hành đúng quy định của Tỉnh ủy và Trung ương. Hệ thống phòng họp trực tuyến được duy trì thường xuyên, phục vụ tốt các hội nghị trực tuyến đa cấp. Đặc biệt, tỷ lệ phủ sóng 5G đã đạt 50%, vượt xa mục tiêu đề ra là từ 20% trở lên - đây là kết quả rất tích cực, tạo nền tảng hạ tầng quan trọng cho chuyển đổi số. Tuy nhiên, một số khu vực vùng cao vẫn còn tình trạng chất lượng sóng chưa ổn định, ảnh hưởng đến việc tiếp cận dịch vụ số của người dân. Xã đang phối hợp chặt chẽ với các doanh nghiệp viễn thông để rà soát, đề xuất giải pháp khắc phục các vùng lõm sóng, đặc biệt là những điểm còn khó khăn. Hạ tầng số vững chắc là điều kiện tiên quyết để triển khai các ứng dụng số khác. Tiếp theo, xin báo cáo kết quả số hóa dữ liệu, trọng tâm là dữ liệu đất đai.</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số hóa dữ liệu, xã tiếp tục rà soát, chuẩn hóa và cập nhật các cơ sở dữ liệu phục vụ quản lý nhà nước trên các lĩnh vực dân cư, hộ tịch, cán bộ, đảng viên, thủ tục hành chính và chỉ tiêu kinh tế - xã hội. Trọng tâm nổi bật là chiến dịch cao điểm "120 ngày số hóa, chuẩn hóa dữ liệu đất đai", triển khai từ ngày 1 tháng 4 đến ngày 1 tháng 9 năm 2026 theo chỉ đạo tại Công văn số 723-CV/ĐU. Trong quá trình triển khai, UBND xã đã chỉ đạo rà soát, chuẩn hóa, cập nhật thông tin thuộc tính và hồ sơ quét đối với các thửa đất trên địa bàn. Đến nay đã cập nhật được 98.882 trên tổng số 105.406 thửa đất, đạt tỷ lệ 93,81%. Trong đó, một số đơn vị có tỷ lệ hoàn thành cao, dẫn đầu là Na Hối đạt 95,33%, tiếp đến là HTP đạt 93,98%, TGP đạt 92,88% và Bản Phố đạt 92,25%. Trong quá trình thực hiện, đã phát sinh 5 lỗi liên quan đến hệ thống, phân quyền và liên thông dữ liệu, nhưng cả 5 lỗi đều đã được xử lý, khắc phục kịp thời, không làm gián đoạn tiến độ chung. Đây là một trong những nhiệm vụ trọng điểm cần hoàn thành dứt điểm trước khi kết thúc chiến dịch. Sau đây là kết quả chuyển đổi số trong hệ thống chính trị.</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chuyển đổi số trong cơ quan Đảng, Mặt trận Tổ quốc và các tổ chức chính trị - xã hội, hiện 100% văn bản trao đổi giữa các cơ quan, đơn vị, trừ văn bản mật, đã được thực hiện trên môi trường điện tử; 100% cán bộ, công chức sử dụng chữ ký số chuyên dùng. Đảng ủy xã đã hoàn thành cập nhật 2.371 hồ sơ đảng viên lên cơ sở dữ liệu đảng viên 4.0, đạt 100%. Toàn xã có 102 trên 102 chi bộ triển khai sinh hoạt Đảng điện tử và sử dụng Sổ tay đảng viên điện tử, đạt 100% về mặt triển khai; tuy nhiên số đảng viên thực tế cài đặt và sử dụng ứng dụng là 2.100 người, đạt 88,57%, chưa đạt mục tiêu từ 95% trở lên. Toàn bộ 59 trên 59 thôn đã thực hiện họp, sinh hoạt qua nền tảng số. Phong trào Bình dân học vụ số và Người bản số theo Kế hoạch số 101-KH/ĐU ngày 24 tháng 3 được triển khai rộng rãi, với sự tham gia tích cực của cán bộ, đảng viên, đoàn viên thanh niên trong việc hướng dẫn người dân sử dụng dịch vụ công trực tuyến và thanh toán không dùng tiền mặt. Khoảng cách giữa tỷ lệ chi bộ triển khai và tỷ lệ đảng viên sử dụng thực tế là nội dung cần tiếp tục đôn đốc. Tiếp theo là kết quả về kinh tế số và xã hội số.</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kinh tế số và xã hội số, tại Chợ Văn hóa Bắc Hà, 195 trên 195 gian hàng cố định, đạt 100%, đã được gắn mã QR phục vụ thanh toán không dùng tiền mặt; xã đang tiếp tục vận động mở rộng đến các hộ kinh doanh lưu động trong tổng số 308 hộ kinh doanh toàn chợ. Đảng ủy xã đã ban hành Công văn số 746-CV/ĐU ngày 8 tháng 5 về số hóa Chợ Văn hóa Bắc Hà theo Quyết định số 580 của UBND tỉnh Lào Cai, tuy nhiên nguồn kinh phí 1.856 triệu đồng từ ngân sách cấp trên đến nay vẫn chưa được giải ngân - đây là điểm nghẽn cần tháo gỡ. Tỷ lệ doanh nghiệp, hộ kinh doanh ứng dụng công nghệ số đạt khoảng 34%, gần đạt mục tiêu từ 35% trở lên. Xã đang triển khai kế hoạch mô hình bán hàng số và livestream thương mại điện tử cho các hợp tác xã và hộ sản xuất kinh doanh, đồng thời xây dựng kế hoạch thí điểm mô hình Thôn thông minh gắn với bộ tiêu chí của tỉnh. Có thể thấy, kinh tế số tại chợ trung tâm đã có chuyển biến rõ nét, nhưng cần đẩy nhanh giải ngân để hoàn thành các dự án trọng điểm. Sau đây là kết quả chuyển đổi số trong lĩnh vực y tế.</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lĩnh vực y tế, Trạm Y tế xã đã thực hiện tốt việc liên thông dữ liệu, với tỷ lệ giấy chứng sinh đạt 100% và giấy chứng tử đạt 100%. Trạm đã triển khai thanh toán chi phí khám chữa bệnh qua phần mềm thanh toán, đồng thời triển khai Sổ sức khỏe điện tử trên ứng dụng VNeID; đến cuối Quý I năm 2026, đã có 96% người dân được lập hồ sơ sức khỏe điện tử - đây là tỷ lệ khá cao, tạo thuận lợi cho công tác khám chữa bệnh và quản lý sức khỏe cộng đồng. 100% cán bộ, công chức, viên chức y tế đã được tập huấn kiến thức, kỹ năng chuyển đổi số và an toàn thông tin cơ bản. Trạm cũng đã triển khai các phần mềm quản lý tiêm chủng, quản lý bệnh truyền nhiễm và bệnh không lây nhiễm, cùng hệ thống quản lý, cổng thông tin về ngộ độc thực phẩm, tiếp nhận phản ánh mất an toàn vệ sinh thực phẩm. Những kết quả này góp phần nâng cao chất lượng chăm sóc sức khỏe nhân dân, đồng thời từng bước xây dựng nền y tế số tại cơ sở theo đúng định hướng của Nghị quyết 57. Tiếp theo là kết quả trong lĩnh vực giáo dục và đào tạo.</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lĩnh vực giáo dục và đào tạo, 100% giáo viên tại các đơn vị đã được tập huấn về khung năng lực số, kỹ năng sử dụng học bạ điện tử và ứng dụng chữ ký số trong xử lý công việc. Nhiều cán bộ, giáo viên đã chủ động đăng ký các lớp bồi dưỡng nâng cao năng lực số chuyên sâu, tổ chức sinh hoạt chuyên đề về chuyển đổi số. Hiện 100% giáo viên ứng dụng công nghệ thông tin, sử dụng học liệu điện tử trong giảng dạy; các phòng tin học được duy trì hiệu quả; 100% lớp học đã có thiết bị trình chiếu, ti vi thông minh. Về công tác quản lý, 100% cán bộ quản lý xử lý công việc trên môi trường mạng, duy trì sử dụng chữ ký số, sổ điểm điện tử và ký sổ đầu bài trên phần mềm theo quy định. Trên 80% tiết học đã ứng dụng công nghệ thông tin, Google Classroom và Quizizz để hỗ trợ soạn giảng. Ngành giáo dục xã đã hoàn thành số hóa, định danh dữ liệu giáo viên và học sinh; 100% giáo viên có máy tính cá nhân, tích cực ứng dụng trí tuệ nhân tạo vào bài giảng và xây dựng ngân hàng câu hỏi trắc nghiệm. Đây là lĩnh vực có mức độ chuyển đổi số đồng đều và toàn diện nhất. Sau đây là kết quả lĩnh vực văn hóa - du lịch.</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lĩnh vực văn hóa - du lịch, xã đã hoàn thành rà soát 1 trên 3 di tích, lập danh mục số hóa 1 di tích, xây dựng bộ dữ liệu số VR360 độ và 3 mã QR giới thiệu di tích, điểm du lịch. Đến nay, xã có 5 điểm du lịch, 105 cơ sở lưu trú, gồm 11 khách sạn, 34 nhà nghỉ, 60 homestay, với hơn 200 hộ kinh doanh du lịch tham gia quảng bá trên nền tảng số; 100% cơ sở đã chấp nhận hình thức thanh toán không dùng tiền mặt. Trong 6 tháng đầu năm 2026, địa phương đã đón 728.159 lượt khách du lịch, trong đó có 5.283 lượt khách quốc tế; doanh thu từ du lịch ước đạt 1.052 tỷ đồng - đây là con số rất ấn tượng, khẳng định vị thế của Bắc Hà là điểm đến du lịch trọng điểm của tỉnh. Các điểm du lịch trọng điểm như Dinh Hoàng A Tưởng, Chợ Văn hóa Bắc Hà cùng các lễ hội truyền thống tiếp tục được quảng bá mạnh mẽ trên các nền tảng số, góp phần nâng cao hình ảnh du lịch địa phương, thu hút ngày càng nhiều du khách trong và ngoài nước. Chuyển đổi số đã và đang trở thành công cụ quan trọng thúc đẩy phát triển du lịch bền vững tại địa phương. Tiếp theo là kết quả triển khai Đề án 06 và phát triển dữ liệu dân cư.</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triển khai Đề án 06 và phát triển dữ liệu dân cư, xã đã kích hoạt được 16.720 trên tổng số 21.763 tài khoản định danh điện tử VNeID mức 2, đạt tỷ lệ 76,82%, so với mục tiêu từ 80% trở lên thì vẫn cần tiếp tục phấn đấu. Trong 6 tháng đầu năm, lực lượng Công an xã đã thực hiện khối lượng công việc rất lớn: tiếp nhận và xử lý 13.432 hồ sơ cư trú, 1.098 hồ sơ cấp thẻ căn cước, 418 hồ sơ đăng ký xe trực tuyến, 121 hồ sơ cấp đổi giấy phép lái xe và 29 hồ sơ cấp giấy chứng nhận an ninh trật tự. Công an xã cũng đã nỗ lực phối hợp chuẩn hóa dữ liệu cho hơn 30.000 nhân khẩu, bảo đảm dữ liệu dân cư luôn đạt tiêu chí đúng, đủ, sạch, sống. Hiện xã đang phối hợp xây dựng kế hoạch số hóa dữ liệu quản lý các cơ sở kinh doanh lưu trú, đồng thời triển khai hệ thống camera an ninh tại các điểm công cộng. Đây là nền tảng dữ liệu quan trọng, phục vụ trực tiếp công tác quản lý nhà nước và bảo đảm an ninh trật tự trên địa bàn. Như vậy, chúng ta vừa điểm qua 9 nội dung của lĩnh vực chuyển đổi số; tiếp theo, xin báo cáo kết quả về khoa học, công nghệ và đổi mới sáng tạo.</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khoa học, công nghệ và đổi mới sáng tạo, trong 6 tháng đầu năm 2026, xã triển khai 2 nhiệm vụ khoa học công nghệ cấp xã theo đúng mục tiêu Kế hoạch 66, tuy nhiên tiến độ triển khai còn chậm. Nhiệm vụ thứ nhất là Dự án số hóa vùng trồng: đã tiến hành rà soát, đánh giá, hiện đang thẩm định giá và dự toán, đang trong giai đoạn phê duyệt hồ sơ. Nhiệm vụ thứ hai là chuyển đổi số Chợ Văn hóa Bắc Hà: Ban Quản lý Di tích và Chợ đã hoàn thành gắn mã QR thanh toán không dùng tiền mặt tại 195 trên 308 gian hàng kinh doanh, đồng thời tiếp tục tuyên truyền, vận động mở rộng; riêng Dự án Smart Chợ Bắc Hà sẽ được triển khai sau khi được cấp thẩm quyền phê duyệt và bố trí, giải ngân nguồn vốn. Đảng ủy xã đã ban hành Công văn số 635-CV/ĐU ngày 25 tháng 3 đề xuất các sáng kiến Bản đồ số dữ liệu kinh tế - xã hội và Kênh tương tác số liên thông phục vụ công tác quản lý, điều hành. Xã cũng đang nghiên cứu mô hình nông nghiệp thông minh gắn với du lịch trải nghiệm, hoàn thiện cơ sở dữ liệu sản phẩm nông nghiệp chủ lực và triển khai truy xuất nguồn gốc qua mã QR. Đây là nền tảng cho đổi mới sáng tạo tại cơ sở. Sau đây là kết quả nổi bật của phong trào khởi nghiệp, đổi mới sáng tạo trong thanh niên.</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kết quả nổi bật trong phong trào khởi nghiệp, đổi mới sáng tạo, Trường Phổ thông Dân tộc nội trú Trung học cơ sở Thải Giàng Phố đã đạt 3 giải thưởng đáng tự hào: giải Nhì cấp tỉnh Cuộc thi Khoa học kỹ thuật với đề tài đa dạng hóa sản phẩm từ Tiên Ngân Sâm; giải Ba toàn quốc Cuộc thi SV-STARTUP lần thứ VIII; và giải Nhì cấp tỉnh Cuộc thi Khoa học kỹ thuật với dự án Bản sắc số. Đây là minh chứng sinh động cho việc khơi dậy tinh thần nghiên cứu khoa học và khởi nghiệp gắn với khai thác giá trị đặc sản địa phương ngay từ môi trường học đường. Thực hiện Thông báo Kết luận số 204-TB/ĐU, Đoàn Thanh niên xã đã phát huy vai trò xung kích, nòng cốt: duy trì đội hình thanh niên chuyển đổi số cộng đồng, hỗ trợ trên 80 hộ dân cài đặt, sử dụng nền tảng số; hướng dẫn 35 hộ sản xuất quảng bá, tiêu thụ nông sản qua mạng xã hội và sàn thương mại điện tử; ứng dụng trí tuệ nhân tạo trong thiết kế infographic, video tuyên truyền, đăng tải trên 87 tin, bài, thu hút 277.633 lượt xem trên trang Tuổi trẻ xã Bắc Hà. Từ phong trào này đã xuất hiện nhiều gương đoàn viên khởi nghiệp hiệu quả trên nền tảng số. Sau đây là kết quả công tác an toàn thông tin, an ninh mạng.</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Báo cáo được xây dựng trên cơ sở bám sát các văn bản chỉ đạo của cấp trên và của xã. Trước hết là Kế hoạch số 66-KH/ĐU ngày 28 tháng 01 năm 2026 của Đảng ủy xã Bắc Hà về triển khai thực hiện Nghị quyết số 57-NQ/TW - đây là văn bản gốc, cụ thể hóa toàn bộ nhiệm vụ của xã trong lĩnh vực này. Tiếp đó là Kế hoạch số 34-KH/TU và Kế hoạch số 36-KH/TU của Ban Thường vụ Tỉnh ủy, được xã cụ thể hóa qua Kế hoạch 66 và Kế hoạch 67-KH/ĐU. Ngoài ra, báo cáo còn căn cứ các Thông báo Kết luận của Ban Chỉ đạo tỉnh trong quá trình chỉ đạo, đôn đốc thực hiện. Trên cơ sở các căn cứ nêu trên, Ban Chỉ đạo phát triển khoa học, công nghệ, đổi mới sáng tạo và chuyển đổi số xã Bắc Hà tổng hợp, báo cáo sơ kết kết quả thực hiện trong 6 tháng đầu năm và đề ra phương hướng, nhiệm vụ 6 tháng cuối năm 2026. Việc bám sát đầy đủ hệ thống văn bản chỉ đạo từ Trung ương, tỉnh đến xã cho thấy tính thống nhất, liên thông trong tổ chức triển khai Nghị quyết 57 từ cấp tỉnh xuống tận cơ sở. Tiếp theo, tôi xin giới thiệu khái quát bố cục của báo cáo.</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an toàn thông tin, an ninh mạng, bảo mật dữ liệu, xã đã ban hành các văn bản chỉ đạo, hướng dẫn triển khai bảo đảm an toàn thông tin trong toàn hệ thống chính trị; thường xuyên tuyên truyền, quán triệt nhằm nâng cao nhận thức, trách nhiệm của cán bộ, đảng viên, công chức về bảo vệ bí mật nhà nước và an ninh mạng. Trong kỳ báo cáo, đã phát sinh 5 lỗi liên quan đến hệ thống, phân quyền và liên thông dữ liệu; đáng mừng là cả 5 lỗi đều đã được xử lý, khắc phục kịp thời, không để xảy ra sự cố nghiêm trọng hay rò rỉ dữ liệu. Hiện xã đang hoàn thiện hồ sơ đề xuất cấp độ an toàn thông tin cho hệ thống của xã, với thời hạn hoàn thành là ngày 30 tháng 9 năm 2026. Công tác an toàn thông tin có ý nghĩa đặc biệt quan trọng, là điều kiện tiên quyết để bảo đảm các hệ thống số, cơ sở dữ liệu của xã vận hành an toàn, ổn định, nhất là trong bối cảnh khối lượng dữ liệu số hóa ngày càng lớn. Xã xác định đây là nhiệm vụ phải được thực hiện thường xuyên, liên tục, không được chủ quan, lơ là. Tiếp theo, xin báo cáo về công tác tài chính, kinh phí cho khoa học công nghệ, đổi mới sáng tạo và chuyển đổi số.</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tài chính, kinh phí cho khoa học công nghệ, đổi mới sáng tạo và chuyển đổi số, theo Kế hoạch 66, tổng dự toán kinh phí thực hiện các nhiệm vụ năm 2026 phải bảo đảm tối thiểu 1% tổng chi ngân sách xã, được huy động từ các nguồn: ngân sách xã, Chương trình mục tiêu quốc gia và nguồn xã hội hóa hợp pháp. Hiện xã đang hoàn thiện dự toán chi tiết và tham mưu văn bản đề nghị UBND tỉnh bố trí bổ sung từ ngân sách cấp trên tối thiểu 1% tổng chi ngân sách xã theo chỉ đạo tại Công văn số 723-CV/ĐU. Tuy nhiên, đây cũng là lĩnh vực đang gặp điểm nghẽn lớn nhất: nhiệm vụ Smart Chợ Bắc Hà đã được phê duyệt chủ trương với kinh phí dự kiến 1.856 triệu đồng từ ngân sách cấp trên nhưng chưa được giải ngân; nhiệm vụ số hóa vùng trồng đã có chứng thư thẩm định giá, đang hoàn thiện hồ sơ trình thẩm định dự án nhưng chưa có quyết định chuyển nguồn. Đây được xác định là điểm nghẽn lớn nhất cần được tập trung tháo gỡ trong 6 tháng cuối năm 2026, bởi nếu không giải ngân kịp thời, các dự án trọng điểm sẽ tiếp tục chậm tiến độ, ảnh hưởng đến mục tiêu chung. Sau đây là kết quả về nguồn nhân lực phục vụ khoa học công nghệ, đổi mới sáng tạo và chuyển đổi số.</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nguồn nhân lực khoa học, công nghệ, đổi mới sáng tạo và chuyển đổi số, hiện 100% cán bộ, công chức của xã đã được tập huấn kỹ năng số cơ bản - đây là nền tảng quan trọng để triển khai các nhiệm vụ chuyển đổi số hằng ngày. Tuy nhiên, nguồn nhân lực có chuyên môn sâu về công nghệ thông tin, dữ liệu và chuyển đổi số tại cấp xã vẫn còn hạn chế; phần lớn cán bộ thực hiện nhiệm vụ này theo hình thức kiêm nhiệm, chưa có cán bộ chuyên trách. Tổ công nghệ số cộng đồng, lực lượng nòng cốt ở cơ sở, về cơ bản chưa có trình độ công nghệ thông tin chuyên sâu. Đây là khó khăn thực tế, ảnh hưởng trực tiếp đến tiến độ triển khai một số nhiệm vụ chuyển đổi số trên địa bàn, đặc biệt là các nhiệm vụ đòi hỏi kỹ thuật phức tạp như quản trị hệ thống, xử lý sự cố hay hướng dẫn chuyên sâu cho người dân. Việc nâng cao chất lượng nguồn nhân lực số, kể cả đội ngũ chuyên trách lẫn lực lượng cộng đồng, cần được xác định là nhiệm vụ căn cơ, lâu dài. Như vậy, chúng ta vừa hoàn thành phần B về kết quả cụ thể trên các lĩnh vực. Sau đây, xin chuyển sang phần C - đánh giá chung.</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Nhìn lại 6 tháng đầu năm 2026, với quyết tâm chính trị cao và sự vào cuộc đồng bộ của cả hệ thống chính trị, xã Bắc Hà đã triển khai nghiêm túc, thực chất Kế hoạch số 66-KH/ĐU, đạt được nhiều kết quả tích cực trên cả 3 trụ cột lớn: khoa học công nghệ, đổi mới sáng tạo và chuyển đổi số. Về công tác chỉ đạo, xã đã cụ thể hóa và thực hiện nghiêm túc, kịp thời các chỉ đạo của cấp trên, hoàn thành 14 trên 15 nhiệm vụ có hạn, đạt 93,3%, không có nhiệm vụ nào quá hạn. Điểm mới đáng ghi nhận là cách làm đã từng bước chuyển từ làm theo phong trào sang theo dõi, đôn đốc thực hiện nhiệm vụ theo sản phẩm đầu ra và minh chứng cụ thể - đây là sự thay đổi về chất trong tư duy quản lý, điều hành. Về cải cách hành chính và chính quyền số, kết quả đạt được ở mức cao: tỷ lệ thủ tục hành chính trực tuyến 96,75%, thanh toán trực tuyến 100%, mức độ hài lòng của người dân đạt 100%. Trung tâm Phục vụ hành chính công đã ứng dụng trí tuệ nhân tạo, mã QR và màn hình tra cứu trong phục vụ người dân. Đây là nền tảng vững chắc cho giai đoạn tiếp theo. Sau đây, xin trình bày thêm các kết quả nổi bật khác và bài học kinh nghiệm.</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Tiếp nối phần đánh giá chung, có thể khái quát 5 kết quả nổi bật. Thứ nhất, công tác chỉ đạo được thực hiện nghiêm túc, bài bản theo phương châm sáu rõ. Thứ hai, cải cách hành chính và chính quyền số đạt kết quả cao, người dân hài lòng tuyệt đối. Thứ ba, chuyển đổi số trong cơ quan Đảng đạt kết quả rõ nét: cơ sở dữ liệu đảng viên hoàn thành 100% với 2.371 hồ sơ; 102 trên 102 chi bộ ứng dụng nền tảng số; phong trào Người bản số và Bình dân học vụ số lan tỏa rộng khắp. Thứ tư, kinh tế số và xã hội số có bước phát triển: 100% gian hàng cố định tại Chợ Văn hóa Bắc Hà gắn mã QR, 96% người dân có hồ sơ sức khỏe điện tử, 100% giáo viên ứng dụng trí tuệ nhân tạo trong giảng dạy. Thứ năm, phong trào đổi mới sáng tạo và khởi nghiệp lan tỏa từ cơ sở, tiêu biểu là 3 giải thưởng cấp tỉnh và toàn quốc của học sinh, cùng vai trò xung kích của Đoàn Thanh niên. Từ thực tiễn 6 tháng qua, xã rút ra bài học kinh nghiệm quan trọng: phải gắn trách nhiệm người đứng đầu với kết quả cuối cùng, lấy dữ liệu và minh chứng làm thước đo, kiên trì hỗ trợ trực tiếp người dân, nhất là vùng đồng bào dân tộc thiểu số, và bố trí, giải ngân kịp thời nguồn lực cho các nhiệm vụ đột phá. Sau đây, xin thẳng thắn nhìn nhận những tồn tại, hạn chế cần khắc phục.</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Trên tinh thần nhìn thẳng vào sự thật, báo cáo xác định rõ tồn tại, nguyên nhân và trách nhiệm ở 4 nhóm vấn đề. Về thể chế, chính sách: còn thiếu hướng dẫn chuyên ngành, định mức kinh tế - kỹ thuật cụ thể cho cấp xã; nguyên nhân là phụ thuộc lộ trình ban hành văn bản của cấp trên và bộ máy cấp xã đang trong quá trình ổn định sau sắp xếp; trách nhiệm thuộc các cơ quan chuyên môn xã, tỉnh trong việc chậm ban hành hướng dẫn. Về chuyển đổi số: hạ tầng công nghệ thông tin chưa đồng bộ, một số phần mềm dùng chung còn lỗi, chưa thuận tiện; tỷ lệ Sổ tay đảng viên điện tử đạt 88,57%, chữ ký số cá nhân mới đạt khoảng 2%, VNeID mức 2 đạt 76,82%, đều chưa đạt mục tiêu đề ra; nguyên nhân do một số thành viên Tổ công nghệ số cộng đồng chưa phát huy vai trò, hạ tầng một số vùng còn thiếu đồng bộ; trách nhiệm có phần thuộc doanh nghiệp viễn thông trong phủ sóng và Đảng ủy, UBND xã trong đôn đốc thực hiện. Về tài chính: hai dự án trọng điểm Smart Chợ và số hóa vùng trồng chưa giải ngân được, do vướng thủ tục chuyển nguồn; trách nhiệm thuộc Ban Quản lý di tích, Chợ và Trung tâm dịch vụ tổng hợp xã trong hoàn thiện hồ sơ. Về nhân lực: còn thiếu cán bộ chuyên môn sâu, do lực lượng chủ yếu kiêm nhiệm. Đây là cơ sở để xác định nhiệm vụ trọng tâm 6 tháng cuối năm.</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Bước sang phần nhiệm vụ trọng tâm 6 tháng cuối năm 2026, trước hết là nhóm nhiệm vụ về công tác chỉ đạo, điều hành. Ban Chỉ đạo xã sẽ duy trì nghiêm túc chế độ giao ban định kỳ hằng quý và giao ban hằng tháng của Tổ giúp việc, mỗi phiên họp tập trung đánh giá tiến độ, làm rõ nguyên nhân chậm trễ và ban hành giải pháp tháo gỡ kịp thời; đồng thời tổ chức các đợt kiểm tra chuyên đề về giải quyết thủ tục hành chính, dịch vụ công trực tuyến, dự án chợ số, số hóa vùng trồng. Kết quả thực hiện chuyển đổi số sẽ được đưa vào tiêu chí đánh giá mức độ hoàn thành nhiệm vụ cuối năm của từng cán bộ, công chức, gắn rõ trách nhiệm người đứng đầu. Về thể chế, xã sẽ tiếp tục rà soát, bổ sung quy chế, quy trình làm việc phù hợp với mô hình chính quyền 2 cấp, đồng thời chủ động đề xuất cấp trên hướng dẫn tháo gỡ khó khăn về cơ chế. Về tài chính, xã sẽ rà soát phân bổ ngân sách, ưu tiên chi cho khoa học công nghệ, đổi mới sáng tạo và chuyển đổi số, bảo đảm tỷ lệ tối thiểu 1% tổng chi ngân sách, đồng thời lồng ghép nguồn lực từ các Chương trình mục tiêu quốc gia và xã hội hóa hợp pháp. Đây là những giải pháp nền tảng để bảo đảm việc thực hiện nhiệm vụ đi vào thực chất. Tiếp theo là các nhiệm vụ trọng tâm về chuyển đổi số.</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chuyển đổi số, 6 tháng cuối năm xã xác định 5 nhóm nhiệm vụ trọng tâm. Một là cải cách thủ tục hành chính: nâng tỷ lệ hồ sơ trực tuyến lên từ 99% trở lên, xử lý dứt điểm hồ sơ quá hạn lĩnh vực đất đai, triển khai mô hình Một cửa lưu động tại các thôn xa trung tâm tối thiểu 4 đợt trong Quý III và Quý IV. Hai là Đề án 06: nâng tỷ lệ kích hoạt VNeID đạt từ 80% trở lên, tỷ lệ chữ ký số cá nhân đạt từ 5% trở lên, triển khai camera an ninh tại các điểm công cộng. Ba là hạ tầng: phối hợp doanh nghiệp viễn thông xử lý dứt điểm vùng lõm sóng, nhất là tại Bản Ngồ Thượng, hoàn thành lắp đặt 15 bộ loa truyền thanh thông minh, hoàn thiện hồ sơ an toàn thông tin trước hạn 30 tháng 9. Bốn là kinh tế số: hoàn thành và đưa vào vận hành Smart Chợ Bắc Hà, số hóa ít nhất 1 vùng trồng chủ lực trước Quý III, triển khai thí điểm mô hình Thôn thông minh và ra mắt mô hình Làng sáng tạo số gắn với du lịch, tiêu thụ nông sản. Năm là xây dựng Đảng số: đẩy tỷ lệ sử dụng Sổ tay đảng viên điện tử đạt từ 95% trở lên, kiện toàn Tổ công nghệ số cộng đồng với lực lượng đoàn viên thanh niên làm nòng cốt, triển khai Tuần lễ Chuyển đổi số quốc gia vào ngày 10 tháng 10. Đây là 5 mũi nhọn cần tập trung nguồn lực thực hiện. Tiếp theo là nhiệm vụ về khoa học công nghệ, đổi mới sáng tạo và hạ tầng nhân lực số.</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khoa học, công nghệ và đổi mới sáng tạo, xã sẽ tiếp tục hoàn thiện thủ tục, đẩy nhanh triển khai thực chất 2 nhiệm vụ khoa học công nghệ cấp xã, hoàn thành số hóa vùng trồng đối với sản phẩm chủ lực, xây dựng hệ thống truy xuất nguồn gốc nông sản, triển khai số hóa một số di sản văn hóa tiêu biểu như Dinh Hoàng A Tưởng, Đền Bắc Hà. Xã sẽ triển khai hiệu quả 2 mô hình đã xây dựng kế hoạch là mô hình bán hàng số, livestream thương mại điện tử và mô hình du lịch số cho homestay, điểm du lịch. Đồng thời nghiên cứu ứng dụng trí tuệ nhân tạo trong tóm tắt văn bản, hỗ trợ điều hành tại thôn và tiếp nhận, giải đáp phản ánh của người dân. Xã cũng sẽ đẩy mạnh phong trào khởi nghiệp, đổi mới sáng tạo trong đoàn viên, thanh niên, triển khai hiệu quả mô hình 1+10 và Gian hàng Thanh niên số, xây dựng ít nhất 1 điểm, không gian đổi mới sáng tạo cấp xã. Về hạ tầng và nhân lực số, xã sẽ kiện toàn hoạt động các Tổ công nghệ số cộng đồng, giao chỉ tiêu cụ thể về đôn đốc, hướng dẫn người dân kích hoạt VNeID, sử dụng dịch vụ công trực tuyến; tổ chức tập huấn kỹ năng số cơ bản, an toàn thông tin cho công chức kiêm nhiệm, cử cán bộ tham gia đào tạo chuyên sâu do cấp trên tổ chức. Sau đây là các đề xuất, kiến nghị của xã.</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Trên cơ sở kết quả 6 tháng đầu năm và những khó khăn, vướng mắc đã nêu, Ban Chỉ đạo phát triển khoa học, công nghệ, đổi mới sáng tạo và chuyển đổi số xã Bắc Hà trân trọng đề nghị Ban Chỉ đạo tỉnh, Sở Thông tin và Truyền thông, Sở Khoa học và Công nghệ cùng các sở, ngành liên quan quan tâm hỗ trợ 3 nội dung. Một là quan tâm đầu tư trang thiết bị làm việc, hạ tầng kỹ thuật và bố trí kinh phí phục vụ triển khai các nhiệm vụ khoa học công nghệ, chuyển đổi số trên địa bàn xã. Hai là hỗ trợ làm việc với các doanh nghiệp viễn thông để đầu tư hạ tầng, xử lý dứt điểm các vùng lõm sóng, nâng chất lượng đường truyền 5G theo chỉ tiêu kế hoạch, kịp thời hướng dẫn khắc phục lỗi liên thông hệ thống dữ liệu ngành dọc. Ba là đề nghị Sở Khoa học và Công nghệ hướng dẫn, hỗ trợ hoàn thiện hệ thống truy xuất nguồn gốc và thủ tục đăng ký bảo hộ chỉ dẫn địa lý trên môi trường số cho các sản phẩm nông sản đặc sản chủ lực của xã là mận Tam Hoa và chè Shan tuyết. Đây là những kiến nghị thiết thực, xuất phát từ thực tiễn triển khai tại cơ sở, rất mong nhận được sự quan tâm, chỉ đạo, hỗ trợ kịp thời từ cấp trên để công cuộc chuyển đổi số của xã Bắc Hà tiếp tục đạt kết quả thực chất hơn trong 6 tháng cuối năm 2026.</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Báo cáo được kết cấu thành 5 phần lớn, bám sát đúng trình tự nội dung đã được phê duyệt. Phần A trình bày tình hình, kết quả thực hiện, tập trung vào công tác chỉ đạo điều hành và kết quả thực thi các nhiệm vụ được giao. Phần B đi sâu vào kết quả cụ thể trên từng lĩnh vực: chuyển đổi số, khoa học công nghệ và đổi mới sáng tạo, an toàn thông tin, tài chính và nguồn nhân lực. Phần C là phần đánh giá chung, chỉ rõ những tồn tại, nguyên nhân và trách nhiệm của các bên liên quan - đây là phần thể hiện tinh thần nhìn thẳng vào sự thật. Phần D xác định các nhiệm vụ trọng tâm cần tập trung thực hiện trong 6 tháng cuối năm 2026. Cuối cùng, phần E là các đề xuất, kiến nghị gửi Ban Chỉ đạo tỉnh và các sở, ngành liên quan. Cách kết cấu này giúp hội nghị theo dõi mạch lạc, từ kết quả đến tồn tại, từ tồn tại đến giải pháp và kiến nghị. Sau đây, xin mời hội nghị theo dõi phần thứ nhất về công tác chỉ đạo, điều hành.</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Kính thưa hội nghị, trên đây là toàn bộ nội dung Báo cáo sơ kết 6 tháng đầu năm 2026 về tình hình triển khai thực hiện Nghị quyết số 57-NQ/TW và phương hướng, nhiệm vụ 6 tháng cuối năm 2026 trên địa bàn xã Bắc Hà. Có thể khẳng định, với sự lãnh đạo, chỉ đạo sát sao của Đảng ủy, sự vào cuộc đồng bộ của cả hệ thống chính trị và sự đồng thuận của nhân dân, công tác khoa học, công nghệ, đổi mới sáng tạo và chuyển đổi số của xã Bắc Hà đã đạt được nhiều kết quả tích cực, thực chất. Bên cạnh đó, vẫn còn không ít khó khăn, tồn tại cần tập trung tháo gỡ, đặc biệt là về thể chế, hạ tầng, tài chính và nguồn nhân lực. Ban Chỉ đạo xã mong muốn tiếp tục nhận được sự quan tâm, chỉ đạo của cấp trên, sự phối hợp chặt chẽ của các cơ quan, đơn vị và sự đồng hành của toàn thể nhân dân để hoàn thành thắng lợi các mục tiêu, nhiệm vụ đã đề ra trong 6 tháng cuối năm 2026, góp phần thực hiện thắng lợi Nghị quyết số 57-NQ/TW của Bộ Chính trị. Ban Chỉ đạo xã Bắc Hà xin trân trọng báo cáo. Xin trân trọng cảm ơn các đồng chí đã lắng nghe.</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công tác chỉ đạo, điều hành, ngay sau khi Nghị quyết số 57 được ban hành, Đảng ủy xã đã khẩn trương ban hành đầy đủ hệ thống kế hoạch, quyết định, công văn, thông báo để lãnh đạo, chỉ đạo công tác chuyển đổi số trên địa bàn. Ban Chỉ đạo xã đã tổ chức 3 phiên họp định kỳ quan trọng: Hội nghị thường kỳ ngày 2 tháng 4 do đồng chí Bí thư Đảng ủy, Trưởng Ban Chỉ đạo chủ trì để đánh giá Quý I và triển khai nhiệm vụ Quý II; Hội nghị giao ban ngày 4 tháng 5 của Thường trực Đảng ủy về công tác thủ tục hành chính và chuyển đổi số; và Hội nghị làm việc ngày 7 tháng 5 với Trung tâm Phục vụ hành chính công. Mỗi nhiệm vụ đều được giao theo phương châm sáu rõ: rõ người, rõ việc, rõ trách nhiệm, rõ thời gian, rõ kết quả, rõ minh chứng. Công tác tuyên truyền được triển khai đa kênh: qua sinh hoạt chi bộ, hệ thống 59 loa truyền thanh thôn, cổng thông tin điện tử, fanpage xã, cùng phong trào Bình dân học vụ số và Người bản số. Văn phòng Đảng ủy duy trì báo cáo nhanh vào sáng thứ Sáu hằng tuần để nắm tiến độ, tháo gỡ khó khăn kịp thời. Tiếp theo là kết quả thực hiện các nhiệm vụ được cấp trên giao.</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việc thực thi nhiệm vụ cấp trên giao, tổng số nhiệm vụ xã được giao trong 6 tháng đầu năm là 21 nhiệm vụ, trong đó có 6 nhiệm vụ thường xuyên và 15 nhiệm vụ có thời hạn cụ thể. Đến nay, xã đã hoàn thành 14 trên 15 nhiệm vụ có thời hạn, đạt tỷ lệ 93,3%; còn 1 nhiệm vụ đang thực hiện đúng tiến độ, không có nhiệm vụ nào quá hạn. Riêng 6 nhiệm vụ thường xuyên tiếp tục được duy trì đều đặn. Đây là kết quả đáng ghi nhận, thể hiện sự nghiêm túc, chủ động của xã trong việc cụ thể hóa và tổ chức thực hiện các chỉ đạo từ cấp trên. Tỷ lệ hoàn thành cao và không có nhiệm vụ quá hạn cho thấy công tác đôn đốc, theo dõi tiến độ theo phương châm sáu rõ đã phát huy hiệu quả thực chất, không còn tình trạng giao việc nhưng thiếu giám sát. Đây cũng là cơ sở quan trọng để xã tiếp tục siết chặt kỷ luật, kỷ cương trong tổ chức thực hiện nhiệm vụ ở 6 tháng cuối năm. Sau đây, xin đi vào chi tiết kết quả thực hiện theo từng nguồn giao nhiệm vụ.</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Đi vào chi tiết theo từng nguồn giao nhiệm vụ: Từ Kế hoạch số 34-KH/TU của Tỉnh ủy, được cụ thể hóa qua Kế hoạch 66-KH/ĐU, xã có 5 nhiệm vụ, đã hoàn thành 3/3 nhiệm vụ có hạn, 2 nhiệm vụ thường xuyên tiếp tục duy trì. Từ Kế hoạch số 36-KH/TU qua Kế hoạch 67-KH/ĐU, có 6 nhiệm vụ, đã hoàn thành 3, còn 2 đang thực hiện đúng hạn và 1 nhiệm vụ thường xuyên. Đáng chú ý, Thông báo số 225-TB/BCĐ ngày 16 tháng 4 giao 8 nhiệm vụ có thời hạn, xã đã hoàn thành toàn bộ 8 nhiệm vụ, trong đó nổi bật là chiến dịch cao điểm "120 ngày số hóa, chuẩn hóa dữ liệu đất đai" diễn ra từ 1 tháng 4 đến 1 tháng 9 năm 2026. Thông báo số 455-TB/BCĐ không giao nhiệm vụ trực tiếp mà xã chủ động triển khai theo định hướng. Riêng Thông báo số 491-TB/BCĐ giao 2 nhiệm vụ, trong đó nhiệm vụ chuyển đổi số Chợ Văn hóa Bắc Hà theo Quyết định 580 của UBND tỉnh vẫn đang thực hiện đúng hạn. Có thể thấy, hầu hết các nguồn giao nhiệm vụ đều đạt tiến độ tốt. Tiếp theo là kết quả thực hiện các nhiệm vụ tại kế hoạch riêng của xã.</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Bên cạnh nhiệm vụ cấp trên giao, xã còn chủ động xây dựng và tổ chức thực hiện các kế hoạch riêng. Kế hoạch số 66-KH/ĐU đề ra tổng cộng 34 nhiệm vụ, được phân thành 3 nhóm, 8 lĩnh vực với 31 chỉ tiêu theo dõi, tổng kinh phí dự kiến 2.788 triệu đồng. Đến nay đã hoàn thành 8 nhiệm vụ, 5 nhiệm vụ thường xuyên tiếp tục duy trì, 17 nhiệm vụ đang thực hiện đúng tiến độ, còn 5 nhiệm vụ chậm tiến độ cần được quan tâm tháo gỡ. Kế hoạch số 67-KH/ĐU có 25 nhiệm vụ thuộc 8 nhóm lĩnh vực, tổng kinh phí 573,1 triệu đồng; đã hoàn thành 10 nhiệm vụ, 9 nhiệm vụ thường xuyên, 5 đang thực hiện, chỉ còn 1 nhiệm vụ chậm là Sổ tay đảng viên điện tử, hiện đạt 88,57% trong khi mục tiêu là từ 95% trở lên. Ngoài ra, Thông báo số 12-TB/BCĐ có 2 nhiệm vụ, cả 2 đều đang chậm tiến độ. Tính chung cả 3 nguồn, trong tổng số 61 nhiệm vụ, có 31 nhiệm vụ hoàn thành hoặc thường xuyên duy trì, 22 nhiệm vụ đang thực hiện đúng hạn và 8 nhiệm vụ chậm tiến độ - đây là nhóm cần được ưu tiên chỉ đạo quyết liệt hơn trong thời gian tới. Sau đây là kết quả về hoàn thiện thể chế, cơ chế chính sách.</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công tác hoàn thiện thể chế, cơ chế chính sách, Đảng ủy xã đã ban hành đầy đủ hệ thống văn bản chỉ đạo, đồng thời chỉ đạo xây dựng Kế hoạch chuyển đổi số trong các cơ quan Đảng, kiện toàn Ban Chỉ đạo và Tổ giúp việc. Xã cũng đã chủ động rà soát, sửa đổi quy chế làm việc cho phù hợp với yêu cầu tinh gọn bộ máy theo mô hình chính quyền địa phương 2 cấp. Thực hiện Thông báo số 221-TB/ĐU ngày 5 tháng 5, các cơ quan, đơn vị đang khẩn trương xây dựng bộ quy trình xử lý công việc nội bộ, phấn đấu 100% các bước được chuẩn hóa, công khai, minh bạch trên môi trường số, hoàn thành trong Quý II năm 2026. Bên cạnh kết quả đạt được, vẫn còn tồn tại là việc hoàn thiện cơ chế phục vụ một số nhiệm vụ công nghệ mới còn gặp khó khăn do chưa có đầy đủ hướng dẫn chuyên ngành, định mức kinh tế - kỹ thuật cụ thể ở cấp xã. Các nhiệm vụ trọng tâm như chuyển đổi số Chợ Văn hóa Bắc Hà, số hóa vùng trồng vẫn đang trong quá trình hoàn thiện thủ tục theo hướng dẫn của cấp trên. Đây là nội dung cần tiếp tục kiến nghị cấp trên tháo gỡ. Sau đây, xin chuyển sang phần B - kết quả cụ thể trên từng lĩnh vực, bắt đầu với công tác cải cách hành chính.</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Về cải cách hành chính và cung cấp dịch vụ công trực tuyến, trong 6 tháng đầu năm 2026, Trung tâm Phục vụ hành chính công xã đã tiếp nhận 5.417 hồ sơ thủ tục hành chính, trong đó 5.241 hồ sơ được tiếp nhận trực tuyến, đạt 96,75%, so với mục tiêu đề ra là từ 99% trở lên thì vẫn còn khoảng cách cần phấn đấu. Số hồ sơ trực tuyến toàn trình đạt 668 hồ sơ; số hồ sơ giải quyết trước hạn là 5.277; 21 hồ sơ quá hạn đã được xử lý dứt điểm. Tỷ lệ số hóa hồ sơ, kết quả giải quyết thủ tục hành chính đạt 91,09%; tỷ lệ thanh toán trực tuyến đạt 100% với tổng giá trị giao dịch khoảng 45 triệu đồng; đặc biệt, mức độ hài lòng của người dân, tổ chức đạt 100%. Trung tâm đã bước đầu ứng dụng mã QR, màn hình tra cứu và trí tuệ nhân tạo để tư vấn, hướng dẫn người dân; mô hình Bàn hỗ trợ số đã hướng dẫn 5.417 lượt công dân, hỗ trợ cài đặt VNeID cho 68 người. Tuy nhiên, mô hình Một cửa lưu động tại các cụm thôn xa trung tâm mới chỉ có kế hoạch, chưa triển khai thực tế - đây là điểm cần khắc phục trong 6 tháng cuối năm. Tiếp theo là kết quả về hạ tầng số.</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16.png"/><Relationship Id="rId4" Type="http://schemas.openxmlformats.org/officeDocument/2006/relationships/image" Target="../media/image24.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chart" Target="../charts/chart4.xml"/><Relationship Id="rId5" Type="http://schemas.openxmlformats.org/officeDocument/2006/relationships/image" Target="../media/image1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26.png"/><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4.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png"/><Relationship Id="rId7"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3.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22.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40.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13.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9.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6.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4.png"/><Relationship Id="rId4" Type="http://schemas.openxmlformats.org/officeDocument/2006/relationships/image" Target="../media/image29.png"/><Relationship Id="rId9"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9.png"/><Relationship Id="rId4" Type="http://schemas.openxmlformats.org/officeDocument/2006/relationships/image" Target="../media/image17.png"/><Relationship Id="rId9"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chart" Target="../charts/char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chart" Target="../charts/chart3.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21.png"/><Relationship Id="rId12"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6.png"/><Relationship Id="rId5" Type="http://schemas.openxmlformats.org/officeDocument/2006/relationships/image" Target="../media/image17.png"/><Relationship Id="rId10"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F5C"/>
        </a:solidFill>
        <a:effectLst/>
      </p:bgPr>
    </p:bg>
    <p:spTree>
      <p:nvGrpSpPr>
        <p:cNvPr id="1" name=""/>
        <p:cNvGrpSpPr/>
        <p:nvPr/>
      </p:nvGrpSpPr>
      <p:grpSpPr>
        <a:xfrm>
          <a:off x="0" y="0"/>
          <a:ext cx="0" cy="0"/>
          <a:chOff x="0" y="0"/>
          <a:chExt cx="0" cy="0"/>
        </a:xfrm>
      </p:grpSpPr>
      <p:pic>
        <p:nvPicPr>
          <p:cNvPr id="2" name="Image 0" descr="/sessions/tender-modest-edison/mnt/outputs/deck/bg/bg_dark.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15906" y="457200"/>
            <a:ext cx="10725912" cy="457200"/>
          </a:xfrm>
          <a:prstGeom prst="rect">
            <a:avLst/>
          </a:prstGeom>
          <a:noFill/>
          <a:ln/>
        </p:spPr>
        <p:txBody>
          <a:bodyPr wrap="square" lIns="0" tIns="0" rIns="0" bIns="0" rtlCol="0" anchor="ctr"/>
          <a:lstStyle/>
          <a:p>
            <a:pPr marL="0" indent="0" algn="ctr">
              <a:buNone/>
            </a:pPr>
            <a:r>
              <a:rPr lang="en-US" sz="2200" b="1" kern="0" spc="100" dirty="0">
                <a:solidFill>
                  <a:schemeClr val="bg1"/>
                </a:solidFill>
                <a:effectLst>
                  <a:outerShdw blurRad="38100" dist="38100" dir="2700000" algn="tl">
                    <a:srgbClr val="000000">
                      <a:alpha val="43137"/>
                    </a:srgbClr>
                  </a:outerShdw>
                </a:effectLst>
                <a:latin typeface="Times New Roman" pitchFamily="34" charset="0"/>
                <a:ea typeface="Times New Roman" pitchFamily="34" charset="-122"/>
                <a:cs typeface="Times New Roman" pitchFamily="34" charset="-120"/>
              </a:rPr>
              <a:t>ĐẢNG ỦY XÃ BẮC </a:t>
            </a:r>
            <a:r>
              <a:rPr lang="en-US" sz="2200" b="1" kern="0" spc="100">
                <a:solidFill>
                  <a:schemeClr val="bg1"/>
                </a:solidFill>
                <a:effectLst>
                  <a:outerShdw blurRad="38100" dist="38100" dir="2700000" algn="tl">
                    <a:srgbClr val="000000">
                      <a:alpha val="43137"/>
                    </a:srgbClr>
                  </a:outerShdw>
                </a:effectLst>
                <a:latin typeface="Times New Roman" pitchFamily="34" charset="0"/>
                <a:ea typeface="Times New Roman" pitchFamily="34" charset="-122"/>
                <a:cs typeface="Times New Roman" pitchFamily="34" charset="-120"/>
              </a:rPr>
              <a:t>HÀ </a:t>
            </a:r>
            <a:endParaRPr lang="en-US" sz="2200" b="1" kern="0" spc="100" smtClean="0">
              <a:solidFill>
                <a:schemeClr val="bg1"/>
              </a:solidFill>
              <a:effectLst>
                <a:outerShdw blurRad="38100" dist="38100" dir="2700000" algn="tl">
                  <a:srgbClr val="000000">
                    <a:alpha val="43137"/>
                  </a:srgbClr>
                </a:outerShdw>
              </a:effectLst>
              <a:latin typeface="Times New Roman" pitchFamily="34" charset="0"/>
              <a:ea typeface="Times New Roman" pitchFamily="34" charset="-122"/>
              <a:cs typeface="Times New Roman" pitchFamily="34" charset="-120"/>
            </a:endParaRPr>
          </a:p>
          <a:p>
            <a:pPr marL="0" indent="0" algn="ctr">
              <a:buNone/>
            </a:pPr>
            <a:r>
              <a:rPr lang="en-US" sz="2200" b="1" kern="0" spc="100" smtClean="0">
                <a:solidFill>
                  <a:srgbClr val="8FD9F0"/>
                </a:solidFill>
                <a:latin typeface="Times New Roman" pitchFamily="34" charset="0"/>
                <a:ea typeface="Times New Roman" pitchFamily="34" charset="-122"/>
                <a:cs typeface="Times New Roman" pitchFamily="34" charset="-120"/>
              </a:rPr>
              <a:t>  </a:t>
            </a:r>
            <a:r>
              <a:rPr lang="en-US" sz="2200" b="1" kern="0" spc="100" dirty="0">
                <a:solidFill>
                  <a:schemeClr val="bg1"/>
                </a:solidFill>
                <a:effectLst>
                  <a:outerShdw blurRad="38100" dist="38100" dir="2700000" algn="tl">
                    <a:srgbClr val="000000">
                      <a:alpha val="43137"/>
                    </a:srgbClr>
                  </a:outerShdw>
                </a:effectLst>
                <a:latin typeface="Times New Roman" pitchFamily="34" charset="0"/>
                <a:ea typeface="Times New Roman" pitchFamily="34" charset="-122"/>
                <a:cs typeface="Times New Roman" pitchFamily="34" charset="-120"/>
              </a:rPr>
              <a:t>BAN CHỈ ĐẠO PHÁT TRIỂN KHOA HỌC</a:t>
            </a:r>
            <a:r>
              <a:rPr lang="en-US" sz="2200" b="1" kern="0" spc="100">
                <a:solidFill>
                  <a:schemeClr val="bg1"/>
                </a:solidFill>
                <a:effectLst>
                  <a:outerShdw blurRad="38100" dist="38100" dir="2700000" algn="tl">
                    <a:srgbClr val="000000">
                      <a:alpha val="43137"/>
                    </a:srgbClr>
                  </a:outerShdw>
                </a:effectLst>
                <a:latin typeface="Times New Roman" pitchFamily="34" charset="0"/>
                <a:ea typeface="Times New Roman" pitchFamily="34" charset="-122"/>
                <a:cs typeface="Times New Roman" pitchFamily="34" charset="-120"/>
              </a:rPr>
              <a:t>, </a:t>
            </a:r>
            <a:endParaRPr lang="en-US" sz="2200" b="1" kern="0" spc="100" smtClean="0">
              <a:solidFill>
                <a:schemeClr val="bg1"/>
              </a:solidFill>
              <a:effectLst>
                <a:outerShdw blurRad="38100" dist="38100" dir="2700000" algn="tl">
                  <a:srgbClr val="000000">
                    <a:alpha val="43137"/>
                  </a:srgbClr>
                </a:outerShdw>
              </a:effectLst>
              <a:latin typeface="Times New Roman" pitchFamily="34" charset="0"/>
              <a:ea typeface="Times New Roman" pitchFamily="34" charset="-122"/>
              <a:cs typeface="Times New Roman" pitchFamily="34" charset="-120"/>
            </a:endParaRPr>
          </a:p>
          <a:p>
            <a:pPr marL="0" indent="0" algn="ctr">
              <a:buNone/>
            </a:pPr>
            <a:r>
              <a:rPr lang="en-US" sz="2200" b="1" kern="0" spc="100" smtClean="0">
                <a:solidFill>
                  <a:schemeClr val="bg1"/>
                </a:solidFill>
                <a:effectLst>
                  <a:outerShdw blurRad="38100" dist="38100" dir="2700000" algn="tl">
                    <a:srgbClr val="000000">
                      <a:alpha val="43137"/>
                    </a:srgbClr>
                  </a:outerShdw>
                </a:effectLst>
                <a:latin typeface="Times New Roman" pitchFamily="34" charset="0"/>
                <a:ea typeface="Times New Roman" pitchFamily="34" charset="-122"/>
                <a:cs typeface="Times New Roman" pitchFamily="34" charset="-120"/>
              </a:rPr>
              <a:t>CÔNG </a:t>
            </a:r>
            <a:r>
              <a:rPr lang="en-US" sz="2200" b="1" kern="0" spc="100" dirty="0">
                <a:solidFill>
                  <a:schemeClr val="bg1"/>
                </a:solidFill>
                <a:effectLst>
                  <a:outerShdw blurRad="38100" dist="38100" dir="2700000" algn="tl">
                    <a:srgbClr val="000000">
                      <a:alpha val="43137"/>
                    </a:srgbClr>
                  </a:outerShdw>
                </a:effectLst>
                <a:latin typeface="Times New Roman" pitchFamily="34" charset="0"/>
                <a:ea typeface="Times New Roman" pitchFamily="34" charset="-122"/>
                <a:cs typeface="Times New Roman" pitchFamily="34" charset="-120"/>
              </a:rPr>
              <a:t>NGHỆ, ĐỔI MỚI SÁNG TẠO VÀ CHUYỂN ĐỔI SỐ</a:t>
            </a:r>
            <a:endParaRPr lang="en-US" sz="2200" dirty="0">
              <a:solidFill>
                <a:schemeClr val="bg1"/>
              </a:solidFill>
              <a:effectLst>
                <a:outerShdw blurRad="38100" dist="38100" dir="2700000" algn="tl">
                  <a:srgbClr val="000000">
                    <a:alpha val="43137"/>
                  </a:srgbClr>
                </a:outerShdw>
              </a:effectLst>
            </a:endParaRPr>
          </a:p>
        </p:txBody>
      </p:sp>
      <p:sp>
        <p:nvSpPr>
          <p:cNvPr id="4" name="Text 1"/>
          <p:cNvSpPr/>
          <p:nvPr/>
        </p:nvSpPr>
        <p:spPr>
          <a:xfrm>
            <a:off x="731520" y="2423160"/>
            <a:ext cx="10725912" cy="960120"/>
          </a:xfrm>
          <a:prstGeom prst="rect">
            <a:avLst/>
          </a:prstGeom>
          <a:noFill/>
          <a:ln/>
        </p:spPr>
        <p:txBody>
          <a:bodyPr wrap="square" lIns="0" tIns="0" rIns="0" bIns="0" rtlCol="0" anchor="ctr"/>
          <a:lstStyle/>
          <a:p>
            <a:pPr marL="0" indent="0" algn="ctr">
              <a:buNone/>
            </a:pPr>
            <a:r>
              <a:rPr lang="en-US" sz="4000" b="1" dirty="0">
                <a:solidFill>
                  <a:srgbClr val="FFFFFF"/>
                </a:solidFill>
                <a:latin typeface="Times New Roman" pitchFamily="34" charset="0"/>
                <a:ea typeface="Times New Roman" pitchFamily="34" charset="-122"/>
                <a:cs typeface="Times New Roman" pitchFamily="34" charset="-120"/>
              </a:rPr>
              <a:t>BÁO CÁO SƠ KẾT 6 THÁNG ĐẦU NĂM 2026</a:t>
            </a:r>
            <a:endParaRPr lang="en-US" sz="4000" dirty="0"/>
          </a:p>
        </p:txBody>
      </p:sp>
      <p:sp>
        <p:nvSpPr>
          <p:cNvPr id="5" name="Text 2"/>
          <p:cNvSpPr/>
          <p:nvPr/>
        </p:nvSpPr>
        <p:spPr>
          <a:xfrm>
            <a:off x="731520" y="3429000"/>
            <a:ext cx="10725912" cy="822960"/>
          </a:xfrm>
          <a:prstGeom prst="rect">
            <a:avLst/>
          </a:prstGeom>
          <a:noFill/>
          <a:ln/>
        </p:spPr>
        <p:txBody>
          <a:bodyPr wrap="square" lIns="0" tIns="0" rIns="0" bIns="0" rtlCol="0" anchor="ctr"/>
          <a:lstStyle/>
          <a:p>
            <a:pPr marL="0" indent="0" algn="ctr">
              <a:lnSpc>
                <a:spcPct val="125000"/>
              </a:lnSpc>
              <a:buNone/>
            </a:pPr>
            <a:r>
              <a:rPr lang="en-US" sz="1900" dirty="0">
                <a:solidFill>
                  <a:srgbClr val="D6ECF7"/>
                </a:solidFill>
                <a:latin typeface="Times New Roman" pitchFamily="34" charset="0"/>
                <a:ea typeface="Times New Roman" pitchFamily="34" charset="-122"/>
                <a:cs typeface="Times New Roman" pitchFamily="34" charset="-120"/>
              </a:rPr>
              <a:t>Triển khai thực hiện Nghị quyết số 57-NQ/TW ngày 22/12/2024 của Bộ Chính trị</a:t>
            </a:r>
            <a:endParaRPr lang="en-US" sz="1900" dirty="0"/>
          </a:p>
          <a:p>
            <a:pPr marL="0" indent="0" algn="ctr">
              <a:lnSpc>
                <a:spcPct val="125000"/>
              </a:lnSpc>
              <a:buNone/>
            </a:pPr>
            <a:r>
              <a:rPr lang="en-US" sz="1900" dirty="0">
                <a:solidFill>
                  <a:srgbClr val="D6ECF7"/>
                </a:solidFill>
                <a:latin typeface="Times New Roman" pitchFamily="34" charset="0"/>
                <a:ea typeface="Times New Roman" pitchFamily="34" charset="-122"/>
                <a:cs typeface="Times New Roman" pitchFamily="34" charset="-120"/>
              </a:rPr>
              <a:t>trên địa bàn xã Bắc Hà</a:t>
            </a:r>
            <a:endParaRPr lang="en-US" sz="1900" dirty="0"/>
          </a:p>
        </p:txBody>
      </p:sp>
      <p:sp>
        <p:nvSpPr>
          <p:cNvPr id="6" name="Shape 3"/>
          <p:cNvSpPr/>
          <p:nvPr/>
        </p:nvSpPr>
        <p:spPr>
          <a:xfrm>
            <a:off x="3447288" y="4434840"/>
            <a:ext cx="5303520" cy="438912"/>
          </a:xfrm>
          <a:prstGeom prst="roundRect">
            <a:avLst>
              <a:gd name="adj" fmla="val 50000"/>
            </a:avLst>
          </a:prstGeom>
          <a:solidFill>
            <a:srgbClr val="F2C572"/>
          </a:solidFill>
          <a:ln/>
        </p:spPr>
      </p:sp>
      <p:sp>
        <p:nvSpPr>
          <p:cNvPr id="7" name="Text 4"/>
          <p:cNvSpPr/>
          <p:nvPr/>
        </p:nvSpPr>
        <p:spPr>
          <a:xfrm>
            <a:off x="3447288" y="4434840"/>
            <a:ext cx="5303520" cy="438912"/>
          </a:xfrm>
          <a:prstGeom prst="rect">
            <a:avLst/>
          </a:prstGeom>
          <a:noFill/>
          <a:ln/>
        </p:spPr>
        <p:txBody>
          <a:bodyPr wrap="square" lIns="0" tIns="0" rIns="0" bIns="0" rtlCol="0" anchor="ctr"/>
          <a:lstStyle/>
          <a:p>
            <a:pPr marL="0" indent="0" algn="ctr">
              <a:buNone/>
            </a:pPr>
            <a:r>
              <a:rPr lang="en-US" sz="1150" b="1" dirty="0">
                <a:solidFill>
                  <a:srgbClr val="0A2F5C"/>
                </a:solidFill>
                <a:latin typeface="Times New Roman" pitchFamily="34" charset="0"/>
                <a:ea typeface="Times New Roman" pitchFamily="34" charset="-122"/>
                <a:cs typeface="Times New Roman" pitchFamily="34" charset="-120"/>
              </a:rPr>
              <a:t>CHUYỂN ĐỔI SỐ · KHOA HỌC CÔNG NGHỆ · ĐỔI MỚI SÁNG TẠO</a:t>
            </a:r>
            <a:endParaRPr lang="en-US" sz="1150" dirty="0"/>
          </a:p>
        </p:txBody>
      </p:sp>
      <p:sp>
        <p:nvSpPr>
          <p:cNvPr id="8" name="Text 5"/>
          <p:cNvSpPr/>
          <p:nvPr/>
        </p:nvSpPr>
        <p:spPr>
          <a:xfrm>
            <a:off x="731520" y="5989320"/>
            <a:ext cx="10725912" cy="365760"/>
          </a:xfrm>
          <a:prstGeom prst="rect">
            <a:avLst/>
          </a:prstGeom>
          <a:noFill/>
          <a:ln/>
        </p:spPr>
        <p:txBody>
          <a:bodyPr wrap="square" lIns="0" tIns="0" rIns="0" bIns="0" rtlCol="0" anchor="ctr"/>
          <a:lstStyle/>
          <a:p>
            <a:pPr marL="0" indent="0" algn="ctr">
              <a:buNone/>
            </a:pPr>
            <a:r>
              <a:rPr lang="en-US" sz="1500" dirty="0">
                <a:solidFill>
                  <a:srgbClr val="AFCFE0"/>
                </a:solidFill>
                <a:latin typeface="Times New Roman" pitchFamily="34" charset="0"/>
                <a:ea typeface="Times New Roman" pitchFamily="34" charset="-122"/>
                <a:cs typeface="Times New Roman" pitchFamily="34" charset="-120"/>
              </a:rPr>
              <a:t>Bắc Hà</a:t>
            </a:r>
            <a:r>
              <a:rPr lang="en-US" sz="1500">
                <a:solidFill>
                  <a:srgbClr val="AFCFE0"/>
                </a:solidFill>
                <a:latin typeface="Times New Roman" pitchFamily="34" charset="0"/>
                <a:ea typeface="Times New Roman" pitchFamily="34" charset="-122"/>
                <a:cs typeface="Times New Roman" pitchFamily="34" charset="-120"/>
              </a:rPr>
              <a:t>, </a:t>
            </a:r>
            <a:r>
              <a:rPr lang="en-US" sz="1500" smtClean="0">
                <a:solidFill>
                  <a:srgbClr val="AFCFE0"/>
                </a:solidFill>
                <a:latin typeface="Times New Roman" pitchFamily="34" charset="0"/>
                <a:ea typeface="Times New Roman" pitchFamily="34" charset="-122"/>
                <a:cs typeface="Times New Roman" pitchFamily="34" charset="-120"/>
              </a:rPr>
              <a:t>ngày   tháng  </a:t>
            </a:r>
            <a:r>
              <a:rPr lang="en-US" sz="1500" dirty="0">
                <a:solidFill>
                  <a:srgbClr val="AFCFE0"/>
                </a:solidFill>
                <a:latin typeface="Times New Roman" pitchFamily="34" charset="0"/>
                <a:ea typeface="Times New Roman" pitchFamily="34" charset="-122"/>
                <a:cs typeface="Times New Roman" pitchFamily="34" charset="-120"/>
              </a:rPr>
              <a:t>năm 2026</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B.I.2 · CHUYỂN ĐỔI SỐ</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Hạ tầng số</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wifi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3566160" cy="1691640"/>
          </a:xfrm>
          <a:prstGeom prst="roundRect">
            <a:avLst>
              <a:gd name="adj" fmla="val 4865"/>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76656" y="175564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network_white.png"/>
          <p:cNvPicPr>
            <a:picLocks noChangeAspect="1"/>
          </p:cNvPicPr>
          <p:nvPr/>
        </p:nvPicPr>
        <p:blipFill>
          <a:blip r:embed="rId5"/>
          <a:stretch>
            <a:fillRect/>
          </a:stretch>
        </p:blipFill>
        <p:spPr>
          <a:xfrm>
            <a:off x="790956" y="1869948"/>
            <a:ext cx="228600" cy="228600"/>
          </a:xfrm>
          <a:prstGeom prst="rect">
            <a:avLst/>
          </a:prstGeom>
        </p:spPr>
      </p:pic>
      <p:sp>
        <p:nvSpPr>
          <p:cNvPr id="10" name="Text 5"/>
          <p:cNvSpPr/>
          <p:nvPr/>
        </p:nvSpPr>
        <p:spPr>
          <a:xfrm>
            <a:off x="1389888" y="1755648"/>
            <a:ext cx="3273552" cy="519684"/>
          </a:xfrm>
          <a:prstGeom prst="rect">
            <a:avLst/>
          </a:prstGeom>
          <a:noFill/>
          <a:ln/>
        </p:spPr>
        <p:txBody>
          <a:bodyPr wrap="square" lIns="0" tIns="0" rIns="0" bIns="0" rtlCol="0" anchor="t"/>
          <a:lstStyle/>
          <a:p>
            <a:pPr marL="0" indent="0" algn="l">
              <a:lnSpc>
                <a:spcPct val="105000"/>
              </a:lnSpc>
              <a:buNone/>
            </a:pPr>
            <a:r>
              <a:rPr lang="en-US" sz="3000" b="1" dirty="0">
                <a:solidFill>
                  <a:srgbClr val="0A2F5C"/>
                </a:solidFill>
                <a:latin typeface="Times New Roman" pitchFamily="34" charset="0"/>
                <a:ea typeface="Times New Roman" pitchFamily="34" charset="-122"/>
                <a:cs typeface="Times New Roman" pitchFamily="34" charset="-120"/>
              </a:rPr>
              <a:t>100%</a:t>
            </a:r>
            <a:endParaRPr lang="en-US" sz="3000" dirty="0"/>
          </a:p>
        </p:txBody>
      </p:sp>
      <p:sp>
        <p:nvSpPr>
          <p:cNvPr id="11" name="Text 6"/>
          <p:cNvSpPr/>
          <p:nvPr/>
        </p:nvSpPr>
        <p:spPr>
          <a:xfrm>
            <a:off x="702038" y="2577084"/>
            <a:ext cx="3273552" cy="29413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Thôn được phủ sóng di động 3G</a:t>
            </a:r>
            <a:r>
              <a:rPr lang="en-US">
                <a:solidFill>
                  <a:srgbClr val="5B7A99"/>
                </a:solidFill>
                <a:latin typeface="Times New Roman" pitchFamily="34" charset="0"/>
                <a:ea typeface="Times New Roman" pitchFamily="34" charset="-122"/>
                <a:cs typeface="Times New Roman" pitchFamily="34" charset="-120"/>
              </a:rPr>
              <a:t>, </a:t>
            </a:r>
            <a:r>
              <a:rPr lang="en-US" smtClean="0">
                <a:solidFill>
                  <a:srgbClr val="5B7A99"/>
                </a:solidFill>
                <a:latin typeface="Times New Roman" pitchFamily="34" charset="0"/>
                <a:ea typeface="Times New Roman" pitchFamily="34" charset="-122"/>
                <a:cs typeface="Times New Roman" pitchFamily="34" charset="-120"/>
              </a:rPr>
              <a:t>4G (tuy nhiên còn vũng lõm)</a:t>
            </a:r>
            <a:endParaRPr lang="en-US" dirty="0"/>
          </a:p>
        </p:txBody>
      </p:sp>
      <p:sp>
        <p:nvSpPr>
          <p:cNvPr id="12" name="Shape 7"/>
          <p:cNvSpPr/>
          <p:nvPr/>
        </p:nvSpPr>
        <p:spPr>
          <a:xfrm>
            <a:off x="4251960" y="1600200"/>
            <a:ext cx="3566160" cy="1691640"/>
          </a:xfrm>
          <a:prstGeom prst="roundRect">
            <a:avLst>
              <a:gd name="adj" fmla="val 4865"/>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4425696" y="1755648"/>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4" name="Image 3" descr="/sessions/tender-modest-edison/mnt/outputs/deck/icons/cloud_white.png"/>
          <p:cNvPicPr>
            <a:picLocks noChangeAspect="1"/>
          </p:cNvPicPr>
          <p:nvPr/>
        </p:nvPicPr>
        <p:blipFill>
          <a:blip r:embed="rId6"/>
          <a:stretch>
            <a:fillRect/>
          </a:stretch>
        </p:blipFill>
        <p:spPr>
          <a:xfrm>
            <a:off x="4539996" y="1869948"/>
            <a:ext cx="228600" cy="228600"/>
          </a:xfrm>
          <a:prstGeom prst="rect">
            <a:avLst/>
          </a:prstGeom>
        </p:spPr>
      </p:pic>
      <p:sp>
        <p:nvSpPr>
          <p:cNvPr id="15" name="Text 9"/>
          <p:cNvSpPr/>
          <p:nvPr/>
        </p:nvSpPr>
        <p:spPr>
          <a:xfrm>
            <a:off x="5138928" y="1755648"/>
            <a:ext cx="3273552" cy="364744"/>
          </a:xfrm>
          <a:prstGeom prst="rect">
            <a:avLst/>
          </a:prstGeom>
          <a:noFill/>
          <a:ln/>
        </p:spPr>
        <p:txBody>
          <a:bodyPr wrap="square" lIns="0" tIns="0" rIns="0" bIns="0" rtlCol="0" anchor="t"/>
          <a:lstStyle/>
          <a:p>
            <a:pPr marL="0" indent="0" algn="l">
              <a:lnSpc>
                <a:spcPct val="105000"/>
              </a:lnSpc>
              <a:buNone/>
            </a:pPr>
            <a:r>
              <a:rPr lang="en-US" sz="2000" b="1" dirty="0">
                <a:solidFill>
                  <a:srgbClr val="0A2F5C"/>
                </a:solidFill>
                <a:latin typeface="Times New Roman" pitchFamily="34" charset="0"/>
                <a:ea typeface="Times New Roman" pitchFamily="34" charset="-122"/>
                <a:cs typeface="Times New Roman" pitchFamily="34" charset="-120"/>
              </a:rPr>
              <a:t>Ổn định</a:t>
            </a:r>
            <a:endParaRPr lang="en-US" sz="2000" dirty="0"/>
          </a:p>
        </p:txBody>
      </p:sp>
      <p:sp>
        <p:nvSpPr>
          <p:cNvPr id="16" name="Text 10"/>
          <p:cNvSpPr/>
          <p:nvPr/>
        </p:nvSpPr>
        <p:spPr>
          <a:xfrm>
            <a:off x="4451078" y="2422144"/>
            <a:ext cx="3273552" cy="44907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Mạng truyền số liệu chuyên dùng và hệ thống thông tin mật khối Đảng</a:t>
            </a:r>
            <a:endParaRPr lang="en-US" dirty="0"/>
          </a:p>
        </p:txBody>
      </p:sp>
      <p:sp>
        <p:nvSpPr>
          <p:cNvPr id="17" name="Shape 11"/>
          <p:cNvSpPr/>
          <p:nvPr/>
        </p:nvSpPr>
        <p:spPr>
          <a:xfrm>
            <a:off x="8001000" y="1600200"/>
            <a:ext cx="2679192" cy="1691640"/>
          </a:xfrm>
          <a:prstGeom prst="roundRect">
            <a:avLst>
              <a:gd name="adj" fmla="val 4865"/>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8174736" y="175564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19" name="Image 4" descr="/sessions/tender-modest-edison/mnt/outputs/deck/icons/users_white.png"/>
          <p:cNvPicPr>
            <a:picLocks noChangeAspect="1"/>
          </p:cNvPicPr>
          <p:nvPr/>
        </p:nvPicPr>
        <p:blipFill>
          <a:blip r:embed="rId7"/>
          <a:stretch>
            <a:fillRect/>
          </a:stretch>
        </p:blipFill>
        <p:spPr>
          <a:xfrm>
            <a:off x="8289036" y="1869948"/>
            <a:ext cx="228600" cy="228600"/>
          </a:xfrm>
          <a:prstGeom prst="rect">
            <a:avLst/>
          </a:prstGeom>
        </p:spPr>
      </p:pic>
      <p:sp>
        <p:nvSpPr>
          <p:cNvPr id="20" name="Text 13"/>
          <p:cNvSpPr/>
          <p:nvPr/>
        </p:nvSpPr>
        <p:spPr>
          <a:xfrm>
            <a:off x="8887968" y="1755648"/>
            <a:ext cx="2386584" cy="395732"/>
          </a:xfrm>
          <a:prstGeom prst="rect">
            <a:avLst/>
          </a:prstGeom>
          <a:noFill/>
          <a:ln/>
        </p:spPr>
        <p:txBody>
          <a:bodyPr wrap="square" lIns="0" tIns="0" rIns="0" bIns="0" rtlCol="0" anchor="t"/>
          <a:lstStyle/>
          <a:p>
            <a:pPr marL="0" indent="0" algn="l">
              <a:lnSpc>
                <a:spcPct val="105000"/>
              </a:lnSpc>
              <a:buNone/>
            </a:pPr>
            <a:r>
              <a:rPr lang="en-US" sz="2200" b="1" dirty="0">
                <a:solidFill>
                  <a:srgbClr val="0A2F5C"/>
                </a:solidFill>
                <a:latin typeface="Times New Roman" pitchFamily="34" charset="0"/>
                <a:ea typeface="Times New Roman" pitchFamily="34" charset="-122"/>
                <a:cs typeface="Times New Roman" pitchFamily="34" charset="-120"/>
              </a:rPr>
              <a:t>TX</a:t>
            </a:r>
            <a:endParaRPr lang="en-US" sz="2200" dirty="0"/>
          </a:p>
        </p:txBody>
      </p:sp>
      <p:sp>
        <p:nvSpPr>
          <p:cNvPr id="21" name="Text 14"/>
          <p:cNvSpPr/>
          <p:nvPr/>
        </p:nvSpPr>
        <p:spPr>
          <a:xfrm>
            <a:off x="8200118" y="2453132"/>
            <a:ext cx="2386584" cy="418084"/>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Phòng họp trực tuyến duy trì thường xuyên</a:t>
            </a:r>
            <a:endParaRPr lang="en-US" dirty="0"/>
          </a:p>
        </p:txBody>
      </p:sp>
      <p:sp>
        <p:nvSpPr>
          <p:cNvPr id="22" name="Text 15"/>
          <p:cNvSpPr/>
          <p:nvPr/>
        </p:nvSpPr>
        <p:spPr>
          <a:xfrm>
            <a:off x="502920" y="3657600"/>
            <a:ext cx="6949440" cy="292608"/>
          </a:xfrm>
          <a:prstGeom prst="rect">
            <a:avLst/>
          </a:prstGeom>
          <a:noFill/>
          <a:ln/>
        </p:spPr>
        <p:txBody>
          <a:bodyPr wrap="square" lIns="0" tIns="0" rIns="0" bIns="0" rtlCol="0" anchor="ctr"/>
          <a:lstStyle/>
          <a:p>
            <a:pPr marL="0" indent="0">
              <a:buNone/>
            </a:pPr>
            <a:r>
              <a:rPr lang="en-US" b="1" dirty="0">
                <a:solidFill>
                  <a:srgbClr val="0A2F5C"/>
                </a:solidFill>
                <a:latin typeface="Times New Roman" pitchFamily="34" charset="0"/>
                <a:ea typeface="Times New Roman" pitchFamily="34" charset="-122"/>
                <a:cs typeface="Times New Roman" pitchFamily="34" charset="-120"/>
              </a:rPr>
              <a:t>Tỷ lệ phủ sóng 5G</a:t>
            </a:r>
            <a:endParaRPr lang="en-US" dirty="0"/>
          </a:p>
        </p:txBody>
      </p:sp>
      <p:sp>
        <p:nvSpPr>
          <p:cNvPr id="23" name="Shape 16"/>
          <p:cNvSpPr/>
          <p:nvPr/>
        </p:nvSpPr>
        <p:spPr>
          <a:xfrm>
            <a:off x="502920" y="4023360"/>
            <a:ext cx="6949440" cy="292608"/>
          </a:xfrm>
          <a:prstGeom prst="roundRect">
            <a:avLst>
              <a:gd name="adj" fmla="val 50000"/>
            </a:avLst>
          </a:prstGeom>
          <a:solidFill>
            <a:srgbClr val="E4EEF4"/>
          </a:solidFill>
          <a:ln/>
        </p:spPr>
      </p:sp>
      <p:sp>
        <p:nvSpPr>
          <p:cNvPr id="24" name="Shape 17"/>
          <p:cNvSpPr/>
          <p:nvPr/>
        </p:nvSpPr>
        <p:spPr>
          <a:xfrm>
            <a:off x="502920" y="4023360"/>
            <a:ext cx="6949440" cy="292608"/>
          </a:xfrm>
          <a:prstGeom prst="roundRect">
            <a:avLst>
              <a:gd name="adj" fmla="val 50000"/>
            </a:avLst>
          </a:prstGeom>
          <a:solidFill>
            <a:srgbClr val="C98A1F"/>
          </a:solidFill>
          <a:ln/>
        </p:spPr>
      </p:sp>
      <p:sp>
        <p:nvSpPr>
          <p:cNvPr id="25" name="Shape 18"/>
          <p:cNvSpPr/>
          <p:nvPr/>
        </p:nvSpPr>
        <p:spPr>
          <a:xfrm>
            <a:off x="3272638" y="3968496"/>
            <a:ext cx="20117" cy="402336"/>
          </a:xfrm>
          <a:prstGeom prst="rect">
            <a:avLst/>
          </a:prstGeom>
          <a:solidFill>
            <a:srgbClr val="C98A1F"/>
          </a:solidFill>
          <a:ln/>
        </p:spPr>
      </p:sp>
      <p:sp>
        <p:nvSpPr>
          <p:cNvPr id="26" name="Text 19"/>
          <p:cNvSpPr/>
          <p:nvPr/>
        </p:nvSpPr>
        <p:spPr>
          <a:xfrm>
            <a:off x="502920" y="4407408"/>
            <a:ext cx="6949440" cy="274320"/>
          </a:xfrm>
          <a:prstGeom prst="rect">
            <a:avLst/>
          </a:prstGeom>
          <a:noFill/>
          <a:ln/>
        </p:spPr>
        <p:txBody>
          <a:bodyPr wrap="square" lIns="0" tIns="0" rIns="0" bIns="0" rtlCol="0" anchor="ctr"/>
          <a:lstStyle/>
          <a:p>
            <a:pPr marL="0" indent="0">
              <a:buNone/>
            </a:pPr>
            <a:r>
              <a:rPr lang="en-US" sz="1200" dirty="0">
                <a:solidFill>
                  <a:srgbClr val="5B7A99"/>
                </a:solidFill>
                <a:latin typeface="Times New Roman" pitchFamily="34" charset="0"/>
                <a:ea typeface="Times New Roman" pitchFamily="34" charset="-122"/>
                <a:cs typeface="Times New Roman" pitchFamily="34" charset="-120"/>
              </a:rPr>
              <a:t>50%  (mục tiêu 20%)</a:t>
            </a:r>
            <a:endParaRPr lang="en-US" sz="1200" dirty="0"/>
          </a:p>
        </p:txBody>
      </p:sp>
      <p:sp>
        <p:nvSpPr>
          <p:cNvPr id="27" name="Shape 20"/>
          <p:cNvSpPr/>
          <p:nvPr/>
        </p:nvSpPr>
        <p:spPr>
          <a:xfrm>
            <a:off x="502920" y="4892040"/>
            <a:ext cx="6949440" cy="1280160"/>
          </a:xfrm>
          <a:prstGeom prst="roundRect">
            <a:avLst>
              <a:gd name="adj" fmla="val 5714"/>
            </a:avLst>
          </a:prstGeom>
          <a:solidFill>
            <a:srgbClr val="F6FAFD"/>
          </a:solidFill>
          <a:ln/>
          <a:effectLst>
            <a:outerShdw blurRad="114300" dist="38100" dir="5400000" algn="bl" rotWithShape="0">
              <a:srgbClr val="0A2F5C">
                <a:alpha val="10000"/>
              </a:srgbClr>
            </a:outerShdw>
          </a:effectLst>
        </p:spPr>
      </p:sp>
      <p:sp>
        <p:nvSpPr>
          <p:cNvPr id="28" name="Shape 21"/>
          <p:cNvSpPr/>
          <p:nvPr/>
        </p:nvSpPr>
        <p:spPr>
          <a:xfrm>
            <a:off x="658368" y="504748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29" name="Image 5" descr="/sessions/tender-modest-edison/mnt/outputs/deck/icons/check_white.png"/>
          <p:cNvPicPr>
            <a:picLocks noChangeAspect="1"/>
          </p:cNvPicPr>
          <p:nvPr/>
        </p:nvPicPr>
        <p:blipFill>
          <a:blip r:embed="rId8"/>
          <a:stretch>
            <a:fillRect/>
          </a:stretch>
        </p:blipFill>
        <p:spPr>
          <a:xfrm>
            <a:off x="772668" y="5161788"/>
            <a:ext cx="228600" cy="228600"/>
          </a:xfrm>
          <a:prstGeom prst="rect">
            <a:avLst/>
          </a:prstGeom>
        </p:spPr>
      </p:pic>
      <p:sp>
        <p:nvSpPr>
          <p:cNvPr id="30" name="Text 22"/>
          <p:cNvSpPr/>
          <p:nvPr/>
        </p:nvSpPr>
        <p:spPr>
          <a:xfrm>
            <a:off x="1252728" y="5047488"/>
            <a:ext cx="6035040"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itchFamily="34" charset="0"/>
                <a:ea typeface="Times New Roman" pitchFamily="34" charset="-122"/>
                <a:cs typeface="Times New Roman" pitchFamily="34" charset="-120"/>
              </a:rPr>
              <a:t>Vượt xa mục tiêu đề ra (≥20%)</a:t>
            </a:r>
            <a:endParaRPr lang="en-US" dirty="0"/>
          </a:p>
        </p:txBody>
      </p:sp>
      <p:sp>
        <p:nvSpPr>
          <p:cNvPr id="31" name="Text 23"/>
          <p:cNvSpPr/>
          <p:nvPr/>
        </p:nvSpPr>
        <p:spPr>
          <a:xfrm>
            <a:off x="722376" y="5550408"/>
            <a:ext cx="7040198" cy="43891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5G đạt 50% cho thấy nền tảng hạ tầng số của xã có bước phát triển vượt bậc</a:t>
            </a:r>
            <a:endParaRPr lang="en-US" dirty="0">
              <a:latin typeface="Times New Roman" panose="02020603050405020304" pitchFamily="18" charset="0"/>
              <a:cs typeface="Times New Roman" panose="02020603050405020304" pitchFamily="18" charset="0"/>
            </a:endParaRPr>
          </a:p>
        </p:txBody>
      </p:sp>
      <p:sp>
        <p:nvSpPr>
          <p:cNvPr id="32" name="Shape 24"/>
          <p:cNvSpPr/>
          <p:nvPr/>
        </p:nvSpPr>
        <p:spPr>
          <a:xfrm>
            <a:off x="7635240" y="3657600"/>
            <a:ext cx="3483864" cy="2514600"/>
          </a:xfrm>
          <a:prstGeom prst="roundRect">
            <a:avLst>
              <a:gd name="adj" fmla="val 2909"/>
            </a:avLst>
          </a:prstGeom>
          <a:solidFill>
            <a:srgbClr val="FCEAE8"/>
          </a:solidFill>
          <a:ln/>
          <a:effectLst>
            <a:outerShdw blurRad="114300" dist="38100" dir="5400000" algn="bl" rotWithShape="0">
              <a:srgbClr val="0A2F5C">
                <a:alpha val="10000"/>
              </a:srgbClr>
            </a:outerShdw>
          </a:effectLst>
        </p:spPr>
      </p:sp>
      <p:sp>
        <p:nvSpPr>
          <p:cNvPr id="33" name="Shape 25"/>
          <p:cNvSpPr/>
          <p:nvPr/>
        </p:nvSpPr>
        <p:spPr>
          <a:xfrm>
            <a:off x="7790688" y="3813048"/>
            <a:ext cx="457200" cy="457200"/>
          </a:xfrm>
          <a:prstGeom prst="ellipse">
            <a:avLst/>
          </a:prstGeom>
          <a:solidFill>
            <a:srgbClr val="C0392B"/>
          </a:solidFill>
          <a:ln/>
          <a:effectLst>
            <a:outerShdw blurRad="101600" dist="38100" dir="5400000" algn="bl" rotWithShape="0">
              <a:srgbClr val="0A2F5C">
                <a:alpha val="16000"/>
              </a:srgbClr>
            </a:outerShdw>
          </a:effectLst>
        </p:spPr>
      </p:sp>
      <p:pic>
        <p:nvPicPr>
          <p:cNvPr id="34" name="Image 6" descr="/sessions/tender-modest-edison/mnt/outputs/deck/icons/warning_white.png"/>
          <p:cNvPicPr>
            <a:picLocks noChangeAspect="1"/>
          </p:cNvPicPr>
          <p:nvPr/>
        </p:nvPicPr>
        <p:blipFill>
          <a:blip r:embed="rId9"/>
          <a:stretch>
            <a:fillRect/>
          </a:stretch>
        </p:blipFill>
        <p:spPr>
          <a:xfrm>
            <a:off x="7904988" y="3927348"/>
            <a:ext cx="228600" cy="228600"/>
          </a:xfrm>
          <a:prstGeom prst="rect">
            <a:avLst/>
          </a:prstGeom>
        </p:spPr>
      </p:pic>
      <p:sp>
        <p:nvSpPr>
          <p:cNvPr id="35" name="Text 26"/>
          <p:cNvSpPr/>
          <p:nvPr/>
        </p:nvSpPr>
        <p:spPr>
          <a:xfrm>
            <a:off x="8385048" y="3813048"/>
            <a:ext cx="2221992" cy="457200"/>
          </a:xfrm>
          <a:prstGeom prst="rect">
            <a:avLst/>
          </a:prstGeom>
          <a:noFill/>
          <a:ln/>
        </p:spPr>
        <p:txBody>
          <a:bodyPr wrap="square" lIns="0" tIns="0" rIns="0" bIns="0" rtlCol="0" anchor="ctr"/>
          <a:lstStyle/>
          <a:p>
            <a:pPr marL="0" indent="0">
              <a:buNone/>
            </a:pPr>
            <a:r>
              <a:rPr lang="en-US" b="1" dirty="0">
                <a:solidFill>
                  <a:srgbClr val="0A2F5C"/>
                </a:solidFill>
                <a:latin typeface="Times New Roman" pitchFamily="34" charset="0"/>
                <a:ea typeface="Times New Roman" pitchFamily="34" charset="-122"/>
                <a:cs typeface="Times New Roman" pitchFamily="34" charset="-120"/>
              </a:rPr>
              <a:t>Tồn tại</a:t>
            </a:r>
            <a:endParaRPr lang="en-US" dirty="0"/>
          </a:p>
        </p:txBody>
      </p:sp>
      <p:sp>
        <p:nvSpPr>
          <p:cNvPr id="36" name="Text 27"/>
          <p:cNvSpPr/>
          <p:nvPr/>
        </p:nvSpPr>
        <p:spPr>
          <a:xfrm>
            <a:off x="7854696" y="4315968"/>
            <a:ext cx="3118104" cy="167335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Một số vùng cao sóng chưa ổn định</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Đang phối hợp doanh nghiệp viễn thông xử lý vùng lõm sóng</a:t>
            </a:r>
            <a:endParaRPr lang="en-US" dirty="0">
              <a:latin typeface="Times New Roman" panose="02020603050405020304" pitchFamily="18" charset="0"/>
              <a:cs typeface="Times New Roman" panose="02020603050405020304" pitchFamily="18" charset="0"/>
            </a:endParaRPr>
          </a:p>
        </p:txBody>
      </p:sp>
      <p:sp>
        <p:nvSpPr>
          <p:cNvPr id="38" name="Text 29"/>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10 / 30</a:t>
            </a:r>
            <a:endParaRPr lang="en-US" sz="1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B.I.3 · CHUYỂN ĐỔI SỐ</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Chiến dịch 120 ngày số hóa dữ liệu đất đai</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database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572768"/>
            <a:ext cx="11183112" cy="777240"/>
          </a:xfrm>
          <a:prstGeom prst="roundRect">
            <a:avLst>
              <a:gd name="adj" fmla="val 9412"/>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94944" y="180136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9" name="Image 2" descr="/sessions/tender-modest-edison/mnt/outputs/deck/icons/calendar_white.png"/>
          <p:cNvPicPr>
            <a:picLocks noChangeAspect="1"/>
          </p:cNvPicPr>
          <p:nvPr/>
        </p:nvPicPr>
        <p:blipFill>
          <a:blip r:embed="rId5"/>
          <a:stretch>
            <a:fillRect/>
          </a:stretch>
        </p:blipFill>
        <p:spPr>
          <a:xfrm>
            <a:off x="809244" y="1915668"/>
            <a:ext cx="228600" cy="228600"/>
          </a:xfrm>
          <a:prstGeom prst="rect">
            <a:avLst/>
          </a:prstGeom>
        </p:spPr>
      </p:pic>
      <p:sp>
        <p:nvSpPr>
          <p:cNvPr id="10" name="Text 5"/>
          <p:cNvSpPr/>
          <p:nvPr/>
        </p:nvSpPr>
        <p:spPr>
          <a:xfrm>
            <a:off x="1325880" y="1755648"/>
            <a:ext cx="10140696" cy="411480"/>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Chiến dịch cao điểm 01/4/2026 – 01/9/2026 theo Công văn số 723-CV/ĐU: rà soát, chuẩn hóa, cập nhật thông tin thuộc tính và hồ sơ quét thửa đất</a:t>
            </a:r>
            <a:endParaRPr lang="en-US" dirty="0"/>
          </a:p>
        </p:txBody>
      </p:sp>
      <p:graphicFrame>
        <p:nvGraphicFramePr>
          <p:cNvPr id="11" name="Chart 0"/>
          <p:cNvGraphicFramePr/>
          <p:nvPr/>
        </p:nvGraphicFramePr>
        <p:xfrm>
          <a:off x="502920" y="2514600"/>
          <a:ext cx="6766560" cy="3200400"/>
        </p:xfrm>
        <a:graphic>
          <a:graphicData uri="http://schemas.openxmlformats.org/drawingml/2006/chart">
            <c:chart xmlns:c="http://schemas.openxmlformats.org/drawingml/2006/chart" xmlns:r="http://schemas.openxmlformats.org/officeDocument/2006/relationships" r:id="rId6"/>
          </a:graphicData>
        </a:graphic>
      </p:graphicFrame>
      <p:sp>
        <p:nvSpPr>
          <p:cNvPr id="12" name="Shape 6"/>
          <p:cNvSpPr/>
          <p:nvPr/>
        </p:nvSpPr>
        <p:spPr>
          <a:xfrm>
            <a:off x="7498080" y="2514600"/>
            <a:ext cx="4096512" cy="1508760"/>
          </a:xfrm>
          <a:prstGeom prst="roundRect">
            <a:avLst>
              <a:gd name="adj" fmla="val 5455"/>
            </a:avLst>
          </a:prstGeom>
          <a:solidFill>
            <a:srgbClr val="F6FAFD"/>
          </a:solidFill>
          <a:ln/>
          <a:effectLst>
            <a:outerShdw blurRad="114300" dist="38100" dir="5400000" algn="bl" rotWithShape="0">
              <a:srgbClr val="0A2F5C">
                <a:alpha val="10000"/>
              </a:srgbClr>
            </a:outerShdw>
          </a:effectLst>
        </p:spPr>
      </p:sp>
      <p:sp>
        <p:nvSpPr>
          <p:cNvPr id="13" name="Shape 7"/>
          <p:cNvSpPr/>
          <p:nvPr/>
        </p:nvSpPr>
        <p:spPr>
          <a:xfrm>
            <a:off x="7671816" y="267004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14" name="Image 3" descr="/sessions/tender-modest-edison/mnt/outputs/deck/icons/database_white.png"/>
          <p:cNvPicPr>
            <a:picLocks noChangeAspect="1"/>
          </p:cNvPicPr>
          <p:nvPr/>
        </p:nvPicPr>
        <p:blipFill>
          <a:blip r:embed="rId4"/>
          <a:stretch>
            <a:fillRect/>
          </a:stretch>
        </p:blipFill>
        <p:spPr>
          <a:xfrm>
            <a:off x="7786116" y="2784348"/>
            <a:ext cx="228600" cy="228600"/>
          </a:xfrm>
          <a:prstGeom prst="rect">
            <a:avLst/>
          </a:prstGeom>
        </p:spPr>
      </p:pic>
      <p:sp>
        <p:nvSpPr>
          <p:cNvPr id="15" name="Text 8"/>
          <p:cNvSpPr/>
          <p:nvPr/>
        </p:nvSpPr>
        <p:spPr>
          <a:xfrm>
            <a:off x="8247888" y="2784348"/>
            <a:ext cx="2871216" cy="395732"/>
          </a:xfrm>
          <a:prstGeom prst="rect">
            <a:avLst/>
          </a:prstGeom>
          <a:noFill/>
          <a:ln/>
        </p:spPr>
        <p:txBody>
          <a:bodyPr wrap="square" lIns="0" tIns="0" rIns="0" bIns="0" rtlCol="0" anchor="t"/>
          <a:lstStyle/>
          <a:p>
            <a:pPr marL="0" indent="0" algn="l">
              <a:lnSpc>
                <a:spcPct val="105000"/>
              </a:lnSpc>
              <a:buNone/>
            </a:pPr>
            <a:r>
              <a:rPr lang="en-US" b="1" dirty="0">
                <a:solidFill>
                  <a:srgbClr val="0A2F5C"/>
                </a:solidFill>
                <a:latin typeface="Times New Roman" pitchFamily="34" charset="0"/>
                <a:ea typeface="Times New Roman" pitchFamily="34" charset="-122"/>
                <a:cs typeface="Times New Roman" pitchFamily="34" charset="-120"/>
              </a:rPr>
              <a:t>98.882 / 105.406</a:t>
            </a:r>
            <a:endParaRPr lang="en-US" dirty="0"/>
          </a:p>
        </p:txBody>
      </p:sp>
      <p:sp>
        <p:nvSpPr>
          <p:cNvPr id="16" name="Text 9"/>
          <p:cNvSpPr/>
          <p:nvPr/>
        </p:nvSpPr>
        <p:spPr>
          <a:xfrm>
            <a:off x="7882128" y="3456432"/>
            <a:ext cx="3803904" cy="292608"/>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Thửa đất đã cập nhật — đạt 93,81%</a:t>
            </a:r>
            <a:endParaRPr lang="en-US" dirty="0"/>
          </a:p>
        </p:txBody>
      </p:sp>
      <p:sp>
        <p:nvSpPr>
          <p:cNvPr id="17" name="Shape 10"/>
          <p:cNvSpPr/>
          <p:nvPr/>
        </p:nvSpPr>
        <p:spPr>
          <a:xfrm>
            <a:off x="7498080" y="4187952"/>
            <a:ext cx="4096512" cy="1527048"/>
          </a:xfrm>
          <a:prstGeom prst="roundRect">
            <a:avLst>
              <a:gd name="adj" fmla="val 4790"/>
            </a:avLst>
          </a:prstGeom>
          <a:solidFill>
            <a:srgbClr val="F6FAFD"/>
          </a:solidFill>
          <a:ln/>
          <a:effectLst>
            <a:outerShdw blurRad="114300" dist="38100" dir="5400000" algn="bl" rotWithShape="0">
              <a:srgbClr val="0A2F5C">
                <a:alpha val="10000"/>
              </a:srgbClr>
            </a:outerShdw>
          </a:effectLst>
        </p:spPr>
      </p:sp>
      <p:sp>
        <p:nvSpPr>
          <p:cNvPr id="18" name="Shape 11"/>
          <p:cNvSpPr/>
          <p:nvPr/>
        </p:nvSpPr>
        <p:spPr>
          <a:xfrm>
            <a:off x="7653528" y="4343400"/>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19" name="Image 4" descr="/sessions/tender-modest-edison/mnt/outputs/deck/icons/shield_white.png"/>
          <p:cNvPicPr>
            <a:picLocks noChangeAspect="1"/>
          </p:cNvPicPr>
          <p:nvPr/>
        </p:nvPicPr>
        <p:blipFill>
          <a:blip r:embed="rId7"/>
          <a:stretch>
            <a:fillRect/>
          </a:stretch>
        </p:blipFill>
        <p:spPr>
          <a:xfrm>
            <a:off x="7767828" y="4457700"/>
            <a:ext cx="228600" cy="228600"/>
          </a:xfrm>
          <a:prstGeom prst="rect">
            <a:avLst/>
          </a:prstGeom>
        </p:spPr>
      </p:pic>
      <p:sp>
        <p:nvSpPr>
          <p:cNvPr id="20" name="Text 12"/>
          <p:cNvSpPr/>
          <p:nvPr/>
        </p:nvSpPr>
        <p:spPr>
          <a:xfrm>
            <a:off x="8247888" y="4343400"/>
            <a:ext cx="3182112" cy="457200"/>
          </a:xfrm>
          <a:prstGeom prst="rect">
            <a:avLst/>
          </a:prstGeom>
          <a:noFill/>
          <a:ln/>
        </p:spPr>
        <p:txBody>
          <a:bodyPr wrap="square" lIns="0" tIns="0" rIns="0" bIns="0" rtlCol="0" anchor="ctr"/>
          <a:lstStyle/>
          <a:p>
            <a:pPr marL="0" indent="0">
              <a:buNone/>
            </a:pPr>
            <a:r>
              <a:rPr lang="en-US" b="1" dirty="0">
                <a:solidFill>
                  <a:srgbClr val="0A2F5C"/>
                </a:solidFill>
                <a:latin typeface="Times New Roman" pitchFamily="34" charset="0"/>
                <a:ea typeface="Times New Roman" pitchFamily="34" charset="-122"/>
                <a:cs typeface="Times New Roman" pitchFamily="34" charset="-120"/>
              </a:rPr>
              <a:t>05/05 lỗi đã xử lý</a:t>
            </a:r>
            <a:endParaRPr lang="en-US" dirty="0"/>
          </a:p>
        </p:txBody>
      </p:sp>
      <p:sp>
        <p:nvSpPr>
          <p:cNvPr id="21" name="Text 13"/>
          <p:cNvSpPr/>
          <p:nvPr/>
        </p:nvSpPr>
        <p:spPr>
          <a:xfrm>
            <a:off x="7717536" y="4846320"/>
            <a:ext cx="3657600" cy="685800"/>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Lỗi hệ thống, phân quyền, liên thông dữ liệu phát sinh đều được khắc phục kịp thời</a:t>
            </a:r>
            <a:endParaRPr lang="en-US" dirty="0"/>
          </a:p>
        </p:txBody>
      </p:sp>
      <p:sp>
        <p:nvSpPr>
          <p:cNvPr id="22" name="Text 14"/>
          <p:cNvSpPr/>
          <p:nvPr/>
        </p:nvSpPr>
        <p:spPr>
          <a:xfrm>
            <a:off x="502920" y="6473952"/>
            <a:ext cx="9326880" cy="292608"/>
          </a:xfrm>
          <a:prstGeom prst="rect">
            <a:avLst/>
          </a:prstGeom>
          <a:noFill/>
          <a:ln/>
        </p:spPr>
        <p:txBody>
          <a:bodyPr wrap="square" lIns="0" tIns="0" rIns="0" bIns="0" rtlCol="0" anchor="ctr"/>
          <a:lstStyle/>
          <a:p>
            <a:pPr marL="0" indent="0" algn="l">
              <a:buNone/>
            </a:pPr>
            <a:r>
              <a:rPr lang="en-US" sz="1400" dirty="0">
                <a:solidFill>
                  <a:srgbClr val="5B7A99"/>
                </a:solidFill>
                <a:latin typeface="Times New Roman" pitchFamily="34" charset="0"/>
                <a:ea typeface="Times New Roman" pitchFamily="34" charset="-122"/>
                <a:cs typeface="Times New Roman" pitchFamily="34" charset="-120"/>
              </a:rPr>
              <a:t>ĐẢNG ỦY XÃ BẮC HÀ  •  SƠ KẾT CHUYỂN ĐỔI SỐ 6 THÁNG ĐẦU NĂM 2026</a:t>
            </a:r>
            <a:endParaRPr lang="en-US" sz="1400" dirty="0"/>
          </a:p>
        </p:txBody>
      </p:sp>
      <p:sp>
        <p:nvSpPr>
          <p:cNvPr id="23" name="Text 15"/>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11 / 30</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B.I.4 · CHUYỂN ĐỔI SỐ</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Chuyển đổi số trong cơ quan Đảng</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idcard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572768"/>
            <a:ext cx="2697480" cy="1600200"/>
          </a:xfrm>
          <a:prstGeom prst="roundRect">
            <a:avLst>
              <a:gd name="adj" fmla="val 5143"/>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76656" y="1728216"/>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fileAlt_white.png"/>
          <p:cNvPicPr>
            <a:picLocks noChangeAspect="1"/>
          </p:cNvPicPr>
          <p:nvPr/>
        </p:nvPicPr>
        <p:blipFill>
          <a:blip r:embed="rId5"/>
          <a:stretch>
            <a:fillRect/>
          </a:stretch>
        </p:blipFill>
        <p:spPr>
          <a:xfrm>
            <a:off x="790956" y="1842516"/>
            <a:ext cx="228600" cy="228600"/>
          </a:xfrm>
          <a:prstGeom prst="rect">
            <a:avLst/>
          </a:prstGeom>
        </p:spPr>
      </p:pic>
      <p:sp>
        <p:nvSpPr>
          <p:cNvPr id="10" name="Text 5"/>
          <p:cNvSpPr/>
          <p:nvPr/>
        </p:nvSpPr>
        <p:spPr>
          <a:xfrm>
            <a:off x="1252728" y="1803146"/>
            <a:ext cx="1874520" cy="349250"/>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100%</a:t>
            </a:r>
            <a:endParaRPr lang="en-US" sz="2400" dirty="0"/>
          </a:p>
        </p:txBody>
      </p:sp>
      <p:sp>
        <p:nvSpPr>
          <p:cNvPr id="11" name="Text 6"/>
          <p:cNvSpPr/>
          <p:nvPr/>
        </p:nvSpPr>
        <p:spPr>
          <a:xfrm>
            <a:off x="676656" y="2415194"/>
            <a:ext cx="2404872" cy="373126"/>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Văn bản điện tử (trừ văn bản mật)</a:t>
            </a:r>
            <a:endParaRPr lang="en-US" dirty="0"/>
          </a:p>
        </p:txBody>
      </p:sp>
      <p:sp>
        <p:nvSpPr>
          <p:cNvPr id="12" name="Shape 7"/>
          <p:cNvSpPr/>
          <p:nvPr/>
        </p:nvSpPr>
        <p:spPr>
          <a:xfrm>
            <a:off x="3374136" y="1572768"/>
            <a:ext cx="2697480" cy="1600200"/>
          </a:xfrm>
          <a:prstGeom prst="roundRect">
            <a:avLst>
              <a:gd name="adj" fmla="val 5143"/>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3547872" y="1728216"/>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4" name="Image 3" descr="/sessions/tender-modest-edison/mnt/outputs/deck/icons/check_white.png"/>
          <p:cNvPicPr>
            <a:picLocks noChangeAspect="1"/>
          </p:cNvPicPr>
          <p:nvPr/>
        </p:nvPicPr>
        <p:blipFill>
          <a:blip r:embed="rId6"/>
          <a:stretch>
            <a:fillRect/>
          </a:stretch>
        </p:blipFill>
        <p:spPr>
          <a:xfrm>
            <a:off x="3662172" y="1842516"/>
            <a:ext cx="228600" cy="228600"/>
          </a:xfrm>
          <a:prstGeom prst="rect">
            <a:avLst/>
          </a:prstGeom>
        </p:spPr>
      </p:pic>
      <p:sp>
        <p:nvSpPr>
          <p:cNvPr id="15" name="Text 9"/>
          <p:cNvSpPr/>
          <p:nvPr/>
        </p:nvSpPr>
        <p:spPr>
          <a:xfrm>
            <a:off x="4123944" y="1803146"/>
            <a:ext cx="1874520" cy="349250"/>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100%</a:t>
            </a:r>
            <a:endParaRPr lang="en-US" sz="2400" dirty="0"/>
          </a:p>
        </p:txBody>
      </p:sp>
      <p:sp>
        <p:nvSpPr>
          <p:cNvPr id="16" name="Text 10"/>
          <p:cNvSpPr/>
          <p:nvPr/>
        </p:nvSpPr>
        <p:spPr>
          <a:xfrm>
            <a:off x="3547872" y="2415194"/>
            <a:ext cx="2404872" cy="373126"/>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Cán bộ, công chức dùng chữ ký số</a:t>
            </a:r>
            <a:endParaRPr lang="en-US" dirty="0"/>
          </a:p>
        </p:txBody>
      </p:sp>
      <p:sp>
        <p:nvSpPr>
          <p:cNvPr id="17" name="Shape 11"/>
          <p:cNvSpPr/>
          <p:nvPr/>
        </p:nvSpPr>
        <p:spPr>
          <a:xfrm>
            <a:off x="6245352" y="1572768"/>
            <a:ext cx="2697480" cy="1600200"/>
          </a:xfrm>
          <a:prstGeom prst="roundRect">
            <a:avLst>
              <a:gd name="adj" fmla="val 5143"/>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6419088" y="1728216"/>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19" name="Image 4" descr="/sessions/tender-modest-edison/mnt/outputs/deck/icons/idcard_white.png"/>
          <p:cNvPicPr>
            <a:picLocks noChangeAspect="1"/>
          </p:cNvPicPr>
          <p:nvPr/>
        </p:nvPicPr>
        <p:blipFill>
          <a:blip r:embed="rId4"/>
          <a:stretch>
            <a:fillRect/>
          </a:stretch>
        </p:blipFill>
        <p:spPr>
          <a:xfrm>
            <a:off x="6533388" y="1842516"/>
            <a:ext cx="228600" cy="228600"/>
          </a:xfrm>
          <a:prstGeom prst="rect">
            <a:avLst/>
          </a:prstGeom>
        </p:spPr>
      </p:pic>
      <p:sp>
        <p:nvSpPr>
          <p:cNvPr id="20" name="Text 13"/>
          <p:cNvSpPr/>
          <p:nvPr/>
        </p:nvSpPr>
        <p:spPr>
          <a:xfrm>
            <a:off x="6995160" y="1803146"/>
            <a:ext cx="1874520" cy="349250"/>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2.371</a:t>
            </a:r>
            <a:endParaRPr lang="en-US" sz="2400" dirty="0"/>
          </a:p>
        </p:txBody>
      </p:sp>
      <p:sp>
        <p:nvSpPr>
          <p:cNvPr id="21" name="Text 14"/>
          <p:cNvSpPr/>
          <p:nvPr/>
        </p:nvSpPr>
        <p:spPr>
          <a:xfrm>
            <a:off x="6419088" y="2415194"/>
            <a:ext cx="2404872" cy="373126"/>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Hồ sơ đảng viên lên CSDL 4.0 — đạt 100%</a:t>
            </a:r>
            <a:endParaRPr lang="en-US" dirty="0"/>
          </a:p>
        </p:txBody>
      </p:sp>
      <p:sp>
        <p:nvSpPr>
          <p:cNvPr id="22" name="Shape 15"/>
          <p:cNvSpPr/>
          <p:nvPr/>
        </p:nvSpPr>
        <p:spPr>
          <a:xfrm>
            <a:off x="9116568" y="1572768"/>
            <a:ext cx="2697480" cy="1600200"/>
          </a:xfrm>
          <a:prstGeom prst="roundRect">
            <a:avLst>
              <a:gd name="adj" fmla="val 5143"/>
            </a:avLst>
          </a:prstGeom>
          <a:solidFill>
            <a:srgbClr val="F6FAFD"/>
          </a:solidFill>
          <a:ln/>
          <a:effectLst>
            <a:outerShdw blurRad="114300" dist="38100" dir="5400000" algn="bl" rotWithShape="0">
              <a:srgbClr val="0A2F5C">
                <a:alpha val="10000"/>
              </a:srgbClr>
            </a:outerShdw>
          </a:effectLst>
        </p:spPr>
      </p:sp>
      <p:sp>
        <p:nvSpPr>
          <p:cNvPr id="23" name="Shape 16"/>
          <p:cNvSpPr/>
          <p:nvPr/>
        </p:nvSpPr>
        <p:spPr>
          <a:xfrm>
            <a:off x="9290304" y="1728216"/>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24" name="Image 5" descr="/sessions/tender-modest-edison/mnt/outputs/deck/icons/users_white.png"/>
          <p:cNvPicPr>
            <a:picLocks noChangeAspect="1"/>
          </p:cNvPicPr>
          <p:nvPr/>
        </p:nvPicPr>
        <p:blipFill>
          <a:blip r:embed="rId7"/>
          <a:stretch>
            <a:fillRect/>
          </a:stretch>
        </p:blipFill>
        <p:spPr>
          <a:xfrm>
            <a:off x="9404604" y="1842516"/>
            <a:ext cx="228600" cy="228600"/>
          </a:xfrm>
          <a:prstGeom prst="rect">
            <a:avLst/>
          </a:prstGeom>
        </p:spPr>
      </p:pic>
      <p:sp>
        <p:nvSpPr>
          <p:cNvPr id="25" name="Text 17"/>
          <p:cNvSpPr/>
          <p:nvPr/>
        </p:nvSpPr>
        <p:spPr>
          <a:xfrm>
            <a:off x="9866376" y="1803146"/>
            <a:ext cx="1874520" cy="349250"/>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102/102</a:t>
            </a:r>
            <a:endParaRPr lang="en-US" sz="2400" dirty="0"/>
          </a:p>
        </p:txBody>
      </p:sp>
      <p:sp>
        <p:nvSpPr>
          <p:cNvPr id="26" name="Text 18"/>
          <p:cNvSpPr/>
          <p:nvPr/>
        </p:nvSpPr>
        <p:spPr>
          <a:xfrm>
            <a:off x="9290304" y="2415194"/>
            <a:ext cx="2404872" cy="373126"/>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Chi bộ sinh hoạt Đảng điện tử</a:t>
            </a:r>
            <a:endParaRPr lang="en-US" dirty="0"/>
          </a:p>
        </p:txBody>
      </p:sp>
      <p:sp>
        <p:nvSpPr>
          <p:cNvPr id="27" name="Text 19"/>
          <p:cNvSpPr/>
          <p:nvPr/>
        </p:nvSpPr>
        <p:spPr>
          <a:xfrm>
            <a:off x="502920" y="3520440"/>
            <a:ext cx="6949440" cy="292608"/>
          </a:xfrm>
          <a:prstGeom prst="rect">
            <a:avLst/>
          </a:prstGeom>
          <a:noFill/>
          <a:ln/>
        </p:spPr>
        <p:txBody>
          <a:bodyPr wrap="square" lIns="0" tIns="0" rIns="0" bIns="0" rtlCol="0" anchor="ctr"/>
          <a:lstStyle/>
          <a:p>
            <a:pPr marL="0" indent="0">
              <a:buNone/>
            </a:pPr>
            <a:r>
              <a:rPr lang="en-US" b="1" dirty="0">
                <a:solidFill>
                  <a:srgbClr val="0A2F5C"/>
                </a:solidFill>
                <a:latin typeface="Times New Roman" pitchFamily="34" charset="0"/>
                <a:ea typeface="Times New Roman" pitchFamily="34" charset="-122"/>
                <a:cs typeface="Times New Roman" pitchFamily="34" charset="-120"/>
              </a:rPr>
              <a:t>Đảng viên cài đặt Sổ tay đảng viên điện tử (2.100 người)</a:t>
            </a:r>
            <a:endParaRPr lang="en-US" dirty="0"/>
          </a:p>
        </p:txBody>
      </p:sp>
      <p:sp>
        <p:nvSpPr>
          <p:cNvPr id="28" name="Shape 20"/>
          <p:cNvSpPr/>
          <p:nvPr/>
        </p:nvSpPr>
        <p:spPr>
          <a:xfrm>
            <a:off x="502920" y="3886200"/>
            <a:ext cx="6949440" cy="292608"/>
          </a:xfrm>
          <a:prstGeom prst="roundRect">
            <a:avLst>
              <a:gd name="adj" fmla="val 50000"/>
            </a:avLst>
          </a:prstGeom>
          <a:solidFill>
            <a:srgbClr val="E4EEF4"/>
          </a:solidFill>
          <a:ln/>
        </p:spPr>
      </p:sp>
      <p:sp>
        <p:nvSpPr>
          <p:cNvPr id="29" name="Shape 21"/>
          <p:cNvSpPr/>
          <p:nvPr/>
        </p:nvSpPr>
        <p:spPr>
          <a:xfrm>
            <a:off x="502920" y="3886200"/>
            <a:ext cx="6479073" cy="292608"/>
          </a:xfrm>
          <a:prstGeom prst="roundRect">
            <a:avLst>
              <a:gd name="adj" fmla="val 50000"/>
            </a:avLst>
          </a:prstGeom>
          <a:solidFill>
            <a:srgbClr val="0EA5C9"/>
          </a:solidFill>
          <a:ln/>
        </p:spPr>
      </p:sp>
      <p:sp>
        <p:nvSpPr>
          <p:cNvPr id="30" name="Shape 22"/>
          <p:cNvSpPr/>
          <p:nvPr/>
        </p:nvSpPr>
        <p:spPr>
          <a:xfrm>
            <a:off x="7442302" y="3831336"/>
            <a:ext cx="20117" cy="402336"/>
          </a:xfrm>
          <a:prstGeom prst="rect">
            <a:avLst/>
          </a:prstGeom>
          <a:solidFill>
            <a:srgbClr val="C98A1F"/>
          </a:solidFill>
          <a:ln/>
        </p:spPr>
      </p:sp>
      <p:sp>
        <p:nvSpPr>
          <p:cNvPr id="31" name="Text 23"/>
          <p:cNvSpPr/>
          <p:nvPr/>
        </p:nvSpPr>
        <p:spPr>
          <a:xfrm>
            <a:off x="502920" y="4270248"/>
            <a:ext cx="6949440" cy="274320"/>
          </a:xfrm>
          <a:prstGeom prst="rect">
            <a:avLst/>
          </a:prstGeom>
          <a:noFill/>
          <a:ln/>
        </p:spPr>
        <p:txBody>
          <a:bodyPr wrap="square" lIns="0" tIns="0" rIns="0" bIns="0" rtlCol="0" anchor="ctr"/>
          <a:lstStyle/>
          <a:p>
            <a:pPr marL="0" indent="0">
              <a:buNone/>
            </a:pPr>
            <a:r>
              <a:rPr lang="en-US" dirty="0">
                <a:solidFill>
                  <a:srgbClr val="5B7A99"/>
                </a:solidFill>
                <a:latin typeface="Times New Roman" pitchFamily="34" charset="0"/>
                <a:ea typeface="Times New Roman" pitchFamily="34" charset="-122"/>
                <a:cs typeface="Times New Roman" pitchFamily="34" charset="-120"/>
              </a:rPr>
              <a:t>88.57%  (mục tiêu 95%)</a:t>
            </a:r>
            <a:endParaRPr lang="en-US" dirty="0"/>
          </a:p>
        </p:txBody>
      </p:sp>
      <p:sp>
        <p:nvSpPr>
          <p:cNvPr id="32" name="Shape 24"/>
          <p:cNvSpPr/>
          <p:nvPr/>
        </p:nvSpPr>
        <p:spPr>
          <a:xfrm>
            <a:off x="502920" y="4754880"/>
            <a:ext cx="6949440" cy="1417320"/>
          </a:xfrm>
          <a:prstGeom prst="roundRect">
            <a:avLst>
              <a:gd name="adj" fmla="val 5161"/>
            </a:avLst>
          </a:prstGeom>
          <a:solidFill>
            <a:srgbClr val="F6FAFD"/>
          </a:solidFill>
          <a:ln/>
          <a:effectLst>
            <a:outerShdw blurRad="114300" dist="38100" dir="5400000" algn="bl" rotWithShape="0">
              <a:srgbClr val="0A2F5C">
                <a:alpha val="10000"/>
              </a:srgbClr>
            </a:outerShdw>
          </a:effectLst>
        </p:spPr>
      </p:sp>
      <p:sp>
        <p:nvSpPr>
          <p:cNvPr id="33" name="Shape 25"/>
          <p:cNvSpPr/>
          <p:nvPr/>
        </p:nvSpPr>
        <p:spPr>
          <a:xfrm>
            <a:off x="658368" y="491032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34" name="Image 6" descr="/sessions/tender-modest-edison/mnt/outputs/deck/icons/bullhorn_white.png"/>
          <p:cNvPicPr>
            <a:picLocks noChangeAspect="1"/>
          </p:cNvPicPr>
          <p:nvPr/>
        </p:nvPicPr>
        <p:blipFill>
          <a:blip r:embed="rId8"/>
          <a:stretch>
            <a:fillRect/>
          </a:stretch>
        </p:blipFill>
        <p:spPr>
          <a:xfrm>
            <a:off x="772668" y="5024628"/>
            <a:ext cx="228600" cy="228600"/>
          </a:xfrm>
          <a:prstGeom prst="rect">
            <a:avLst/>
          </a:prstGeom>
        </p:spPr>
      </p:pic>
      <p:sp>
        <p:nvSpPr>
          <p:cNvPr id="35" name="Text 26"/>
          <p:cNvSpPr/>
          <p:nvPr/>
        </p:nvSpPr>
        <p:spPr>
          <a:xfrm>
            <a:off x="1252728" y="4910328"/>
            <a:ext cx="6035040"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itchFamily="34" charset="0"/>
                <a:ea typeface="Times New Roman" pitchFamily="34" charset="-122"/>
                <a:cs typeface="Times New Roman" pitchFamily="34" charset="-120"/>
              </a:rPr>
              <a:t>Phong trào "Bình dân học vụ số" &amp; "Người bản số"</a:t>
            </a:r>
            <a:endParaRPr lang="en-US" sz="2000" dirty="0"/>
          </a:p>
        </p:txBody>
      </p:sp>
      <p:sp>
        <p:nvSpPr>
          <p:cNvPr id="36" name="Text 27"/>
          <p:cNvSpPr/>
          <p:nvPr/>
        </p:nvSpPr>
        <p:spPr>
          <a:xfrm>
            <a:off x="722376" y="5413248"/>
            <a:ext cx="6510528" cy="57607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Theo Kế hoạch số 101-KH/ĐU ngày 24/3/2026; 59/59 thôn họp, sinh hoạt qua nền tảng số</a:t>
            </a:r>
            <a:endParaRPr lang="en-US" dirty="0"/>
          </a:p>
        </p:txBody>
      </p:sp>
      <p:sp>
        <p:nvSpPr>
          <p:cNvPr id="37" name="Shape 28"/>
          <p:cNvSpPr/>
          <p:nvPr/>
        </p:nvSpPr>
        <p:spPr>
          <a:xfrm>
            <a:off x="7635240" y="3520440"/>
            <a:ext cx="3136392" cy="2651760"/>
          </a:xfrm>
          <a:prstGeom prst="roundRect">
            <a:avLst>
              <a:gd name="adj" fmla="val 2759"/>
            </a:avLst>
          </a:prstGeom>
          <a:solidFill>
            <a:srgbClr val="FCEAE8"/>
          </a:solidFill>
          <a:ln/>
          <a:effectLst>
            <a:outerShdw blurRad="114300" dist="38100" dir="5400000" algn="bl" rotWithShape="0">
              <a:srgbClr val="0A2F5C">
                <a:alpha val="10000"/>
              </a:srgbClr>
            </a:outerShdw>
          </a:effectLst>
        </p:spPr>
      </p:sp>
      <p:sp>
        <p:nvSpPr>
          <p:cNvPr id="38" name="Shape 29"/>
          <p:cNvSpPr/>
          <p:nvPr/>
        </p:nvSpPr>
        <p:spPr>
          <a:xfrm>
            <a:off x="7790688" y="3675888"/>
            <a:ext cx="457200" cy="457200"/>
          </a:xfrm>
          <a:prstGeom prst="ellipse">
            <a:avLst/>
          </a:prstGeom>
          <a:solidFill>
            <a:srgbClr val="C0392B"/>
          </a:solidFill>
          <a:ln/>
          <a:effectLst>
            <a:outerShdw blurRad="101600" dist="38100" dir="5400000" algn="bl" rotWithShape="0">
              <a:srgbClr val="0A2F5C">
                <a:alpha val="16000"/>
              </a:srgbClr>
            </a:outerShdw>
          </a:effectLst>
        </p:spPr>
      </p:sp>
      <p:pic>
        <p:nvPicPr>
          <p:cNvPr id="39" name="Image 7" descr="/sessions/tender-modest-edison/mnt/outputs/deck/icons/warning_white.png"/>
          <p:cNvPicPr>
            <a:picLocks noChangeAspect="1"/>
          </p:cNvPicPr>
          <p:nvPr/>
        </p:nvPicPr>
        <p:blipFill>
          <a:blip r:embed="rId9"/>
          <a:stretch>
            <a:fillRect/>
          </a:stretch>
        </p:blipFill>
        <p:spPr>
          <a:xfrm>
            <a:off x="7904988" y="3790188"/>
            <a:ext cx="228600" cy="228600"/>
          </a:xfrm>
          <a:prstGeom prst="rect">
            <a:avLst/>
          </a:prstGeom>
        </p:spPr>
      </p:pic>
      <p:sp>
        <p:nvSpPr>
          <p:cNvPr id="40" name="Text 30"/>
          <p:cNvSpPr/>
          <p:nvPr/>
        </p:nvSpPr>
        <p:spPr>
          <a:xfrm>
            <a:off x="8385048" y="3675888"/>
            <a:ext cx="2221992"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itchFamily="34" charset="0"/>
                <a:ea typeface="Times New Roman" pitchFamily="34" charset="-122"/>
                <a:cs typeface="Times New Roman" pitchFamily="34" charset="-120"/>
              </a:rPr>
              <a:t>Cần đôn đốc</a:t>
            </a:r>
            <a:endParaRPr lang="en-US" sz="2000" dirty="0"/>
          </a:p>
        </p:txBody>
      </p:sp>
      <p:sp>
        <p:nvSpPr>
          <p:cNvPr id="41" name="Text 31"/>
          <p:cNvSpPr/>
          <p:nvPr/>
        </p:nvSpPr>
        <p:spPr>
          <a:xfrm>
            <a:off x="7854696" y="4178808"/>
            <a:ext cx="2697480" cy="181051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Tỷ lệ đảng viên sử dụng thực tế (88,57%) còn thấp hơn tỷ lệ chi bộ triển khai (100%)</a:t>
            </a:r>
            <a:endParaRPr lang="en-US" dirty="0"/>
          </a:p>
        </p:txBody>
      </p:sp>
      <p:sp>
        <p:nvSpPr>
          <p:cNvPr id="43" name="Text 33"/>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12 / 30</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B.I.5 · CHUYỂN ĐỔI SỐ</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Kinh tế số và xã hội số</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qrcode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3566160" cy="1600200"/>
          </a:xfrm>
          <a:prstGeom prst="roundRect">
            <a:avLst>
              <a:gd name="adj" fmla="val 5143"/>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76656" y="175564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qrcode_white.png"/>
          <p:cNvPicPr>
            <a:picLocks noChangeAspect="1"/>
          </p:cNvPicPr>
          <p:nvPr/>
        </p:nvPicPr>
        <p:blipFill>
          <a:blip r:embed="rId4"/>
          <a:stretch>
            <a:fillRect/>
          </a:stretch>
        </p:blipFill>
        <p:spPr>
          <a:xfrm>
            <a:off x="790956" y="1869948"/>
            <a:ext cx="228600" cy="228600"/>
          </a:xfrm>
          <a:prstGeom prst="rect">
            <a:avLst/>
          </a:prstGeom>
        </p:spPr>
      </p:pic>
      <p:sp>
        <p:nvSpPr>
          <p:cNvPr id="10" name="Text 5"/>
          <p:cNvSpPr/>
          <p:nvPr/>
        </p:nvSpPr>
        <p:spPr>
          <a:xfrm>
            <a:off x="1307592" y="1800860"/>
            <a:ext cx="2678278" cy="395732"/>
          </a:xfrm>
          <a:prstGeom prst="rect">
            <a:avLst/>
          </a:prstGeom>
          <a:noFill/>
          <a:ln/>
        </p:spPr>
        <p:txBody>
          <a:bodyPr wrap="square" lIns="0" tIns="0" rIns="0" bIns="0" rtlCol="0" anchor="t"/>
          <a:lstStyle/>
          <a:p>
            <a:pPr marL="0" indent="0" algn="l">
              <a:lnSpc>
                <a:spcPct val="105000"/>
              </a:lnSpc>
              <a:buNone/>
            </a:pPr>
            <a:r>
              <a:rPr lang="en-US" sz="2600" b="1" dirty="0">
                <a:solidFill>
                  <a:srgbClr val="0A2F5C"/>
                </a:solidFill>
                <a:latin typeface="Times New Roman" pitchFamily="34" charset="0"/>
                <a:ea typeface="Times New Roman" pitchFamily="34" charset="-122"/>
                <a:cs typeface="Times New Roman" pitchFamily="34" charset="-120"/>
              </a:rPr>
              <a:t>195/195</a:t>
            </a:r>
            <a:endParaRPr lang="en-US" sz="2600" dirty="0"/>
          </a:p>
        </p:txBody>
      </p:sp>
      <p:sp>
        <p:nvSpPr>
          <p:cNvPr id="11" name="Text 6"/>
          <p:cNvSpPr/>
          <p:nvPr/>
        </p:nvSpPr>
        <p:spPr>
          <a:xfrm>
            <a:off x="649224" y="2764028"/>
            <a:ext cx="3273552" cy="326644"/>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Gian hàng cố định gắn mã QR — đạt 100%</a:t>
            </a:r>
            <a:endParaRPr lang="en-US" dirty="0">
              <a:latin typeface="Times New Roman" panose="02020603050405020304" pitchFamily="18" charset="0"/>
              <a:cs typeface="Times New Roman" panose="02020603050405020304" pitchFamily="18" charset="0"/>
            </a:endParaRPr>
          </a:p>
        </p:txBody>
      </p:sp>
      <p:sp>
        <p:nvSpPr>
          <p:cNvPr id="12" name="Shape 7"/>
          <p:cNvSpPr/>
          <p:nvPr/>
        </p:nvSpPr>
        <p:spPr>
          <a:xfrm>
            <a:off x="4251960" y="1600200"/>
            <a:ext cx="3566160" cy="1600200"/>
          </a:xfrm>
          <a:prstGeom prst="roundRect">
            <a:avLst>
              <a:gd name="adj" fmla="val 5143"/>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4425696" y="1755648"/>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4" name="Image 3" descr="/sessions/tender-modest-edison/mnt/outputs/deck/icons/store_white.png"/>
          <p:cNvPicPr>
            <a:picLocks noChangeAspect="1"/>
          </p:cNvPicPr>
          <p:nvPr/>
        </p:nvPicPr>
        <p:blipFill>
          <a:blip r:embed="rId5"/>
          <a:stretch>
            <a:fillRect/>
          </a:stretch>
        </p:blipFill>
        <p:spPr>
          <a:xfrm>
            <a:off x="4539996" y="1869948"/>
            <a:ext cx="228600" cy="228600"/>
          </a:xfrm>
          <a:prstGeom prst="rect">
            <a:avLst/>
          </a:prstGeom>
        </p:spPr>
      </p:pic>
      <p:sp>
        <p:nvSpPr>
          <p:cNvPr id="15" name="Text 9"/>
          <p:cNvSpPr/>
          <p:nvPr/>
        </p:nvSpPr>
        <p:spPr>
          <a:xfrm>
            <a:off x="5056632" y="1800860"/>
            <a:ext cx="2678278" cy="457708"/>
          </a:xfrm>
          <a:prstGeom prst="rect">
            <a:avLst/>
          </a:prstGeom>
          <a:noFill/>
          <a:ln/>
        </p:spPr>
        <p:txBody>
          <a:bodyPr wrap="square" lIns="0" tIns="0" rIns="0" bIns="0" rtlCol="0" anchor="t"/>
          <a:lstStyle/>
          <a:p>
            <a:pPr marL="0" indent="0" algn="l">
              <a:lnSpc>
                <a:spcPct val="105000"/>
              </a:lnSpc>
              <a:buNone/>
            </a:pPr>
            <a:r>
              <a:rPr lang="en-US" sz="2600" b="1" dirty="0">
                <a:solidFill>
                  <a:srgbClr val="0A2F5C"/>
                </a:solidFill>
                <a:latin typeface="Times New Roman" pitchFamily="34" charset="0"/>
                <a:ea typeface="Times New Roman" pitchFamily="34" charset="-122"/>
                <a:cs typeface="Times New Roman" pitchFamily="34" charset="-120"/>
              </a:rPr>
              <a:t>308</a:t>
            </a:r>
            <a:endParaRPr lang="en-US" sz="2600" dirty="0"/>
          </a:p>
        </p:txBody>
      </p:sp>
      <p:sp>
        <p:nvSpPr>
          <p:cNvPr id="16" name="Text 10"/>
          <p:cNvSpPr/>
          <p:nvPr/>
        </p:nvSpPr>
        <p:spPr>
          <a:xfrm>
            <a:off x="4398264" y="2826004"/>
            <a:ext cx="3273552" cy="292608"/>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Hộ kinh doanh toàn Chợ Văn hóa Bắc Hà</a:t>
            </a:r>
            <a:endParaRPr lang="en-US" dirty="0">
              <a:latin typeface="Times New Roman" panose="02020603050405020304" pitchFamily="18" charset="0"/>
              <a:cs typeface="Times New Roman" panose="02020603050405020304" pitchFamily="18" charset="0"/>
            </a:endParaRPr>
          </a:p>
        </p:txBody>
      </p:sp>
      <p:sp>
        <p:nvSpPr>
          <p:cNvPr id="17" name="Text 11"/>
          <p:cNvSpPr/>
          <p:nvPr/>
        </p:nvSpPr>
        <p:spPr>
          <a:xfrm>
            <a:off x="8001000" y="1691640"/>
            <a:ext cx="2834640" cy="274320"/>
          </a:xfrm>
          <a:prstGeom prst="rect">
            <a:avLst/>
          </a:prstGeom>
          <a:noFill/>
          <a:ln/>
        </p:spPr>
        <p:txBody>
          <a:bodyPr wrap="square" lIns="0" tIns="0" rIns="0" bIns="0" rtlCol="0" anchor="ctr"/>
          <a:lstStyle/>
          <a:p>
            <a:pPr marL="0" indent="0">
              <a:buNone/>
            </a:pPr>
            <a:r>
              <a:rPr lang="en-US" b="1" dirty="0">
                <a:solidFill>
                  <a:srgbClr val="0A2F5C"/>
                </a:solidFill>
                <a:latin typeface="Times New Roman" pitchFamily="34" charset="0"/>
                <a:ea typeface="Times New Roman" pitchFamily="34" charset="-122"/>
                <a:cs typeface="Times New Roman" pitchFamily="34" charset="-120"/>
              </a:rPr>
              <a:t>DN/hộ KD ứng dụng CNTT</a:t>
            </a:r>
            <a:endParaRPr lang="en-US" dirty="0"/>
          </a:p>
        </p:txBody>
      </p:sp>
      <p:sp>
        <p:nvSpPr>
          <p:cNvPr id="18" name="Shape 12"/>
          <p:cNvSpPr/>
          <p:nvPr/>
        </p:nvSpPr>
        <p:spPr>
          <a:xfrm>
            <a:off x="8001000" y="2057400"/>
            <a:ext cx="2679192" cy="292608"/>
          </a:xfrm>
          <a:prstGeom prst="roundRect">
            <a:avLst>
              <a:gd name="adj" fmla="val 50000"/>
            </a:avLst>
          </a:prstGeom>
          <a:solidFill>
            <a:srgbClr val="E4EEF4"/>
          </a:solidFill>
          <a:ln/>
        </p:spPr>
      </p:sp>
      <p:sp>
        <p:nvSpPr>
          <p:cNvPr id="19" name="Shape 13"/>
          <p:cNvSpPr/>
          <p:nvPr/>
        </p:nvSpPr>
        <p:spPr>
          <a:xfrm>
            <a:off x="8001000" y="2057400"/>
            <a:ext cx="2602644" cy="292608"/>
          </a:xfrm>
          <a:prstGeom prst="roundRect">
            <a:avLst>
              <a:gd name="adj" fmla="val 50000"/>
            </a:avLst>
          </a:prstGeom>
          <a:solidFill>
            <a:srgbClr val="C98A1F"/>
          </a:solidFill>
          <a:ln/>
        </p:spPr>
      </p:sp>
      <p:sp>
        <p:nvSpPr>
          <p:cNvPr id="20" name="Shape 14"/>
          <p:cNvSpPr/>
          <p:nvPr/>
        </p:nvSpPr>
        <p:spPr>
          <a:xfrm>
            <a:off x="10670134" y="2002536"/>
            <a:ext cx="20117" cy="402336"/>
          </a:xfrm>
          <a:prstGeom prst="rect">
            <a:avLst/>
          </a:prstGeom>
          <a:solidFill>
            <a:srgbClr val="C98A1F"/>
          </a:solidFill>
          <a:ln/>
        </p:spPr>
      </p:sp>
      <p:sp>
        <p:nvSpPr>
          <p:cNvPr id="21" name="Text 15"/>
          <p:cNvSpPr/>
          <p:nvPr/>
        </p:nvSpPr>
        <p:spPr>
          <a:xfrm>
            <a:off x="8001000" y="2441448"/>
            <a:ext cx="2679192" cy="274320"/>
          </a:xfrm>
          <a:prstGeom prst="rect">
            <a:avLst/>
          </a:prstGeom>
          <a:noFill/>
          <a:ln/>
        </p:spPr>
        <p:txBody>
          <a:bodyPr wrap="square" lIns="0" tIns="0" rIns="0" bIns="0" rtlCol="0" anchor="ctr"/>
          <a:lstStyle/>
          <a:p>
            <a:pPr marL="0" indent="0">
              <a:buNone/>
            </a:pPr>
            <a:r>
              <a:rPr lang="en-US" dirty="0">
                <a:solidFill>
                  <a:srgbClr val="5B7A99"/>
                </a:solidFill>
                <a:latin typeface="Times New Roman" pitchFamily="34" charset="0"/>
                <a:ea typeface="Times New Roman" pitchFamily="34" charset="-122"/>
                <a:cs typeface="Times New Roman" pitchFamily="34" charset="-120"/>
              </a:rPr>
              <a:t>34%  (mục tiêu 35%)</a:t>
            </a:r>
            <a:endParaRPr lang="en-US" dirty="0"/>
          </a:p>
        </p:txBody>
      </p:sp>
      <p:sp>
        <p:nvSpPr>
          <p:cNvPr id="22" name="Shape 16"/>
          <p:cNvSpPr/>
          <p:nvPr/>
        </p:nvSpPr>
        <p:spPr>
          <a:xfrm>
            <a:off x="502920" y="3520440"/>
            <a:ext cx="5440680" cy="2606040"/>
          </a:xfrm>
          <a:prstGeom prst="roundRect">
            <a:avLst>
              <a:gd name="adj" fmla="val 2807"/>
            </a:avLst>
          </a:prstGeom>
          <a:solidFill>
            <a:srgbClr val="FCEAE8"/>
          </a:solidFill>
          <a:ln/>
          <a:effectLst>
            <a:outerShdw blurRad="114300" dist="38100" dir="5400000" algn="bl" rotWithShape="0">
              <a:srgbClr val="0A2F5C">
                <a:alpha val="10000"/>
              </a:srgbClr>
            </a:outerShdw>
          </a:effectLst>
        </p:spPr>
      </p:sp>
      <p:sp>
        <p:nvSpPr>
          <p:cNvPr id="23" name="Shape 17"/>
          <p:cNvSpPr/>
          <p:nvPr/>
        </p:nvSpPr>
        <p:spPr>
          <a:xfrm>
            <a:off x="658368" y="3675888"/>
            <a:ext cx="457200" cy="457200"/>
          </a:xfrm>
          <a:prstGeom prst="ellipse">
            <a:avLst/>
          </a:prstGeom>
          <a:solidFill>
            <a:srgbClr val="C0392B"/>
          </a:solidFill>
          <a:ln/>
          <a:effectLst>
            <a:outerShdw blurRad="101600" dist="38100" dir="5400000" algn="bl" rotWithShape="0">
              <a:srgbClr val="0A2F5C">
                <a:alpha val="16000"/>
              </a:srgbClr>
            </a:outerShdw>
          </a:effectLst>
        </p:spPr>
      </p:sp>
      <p:pic>
        <p:nvPicPr>
          <p:cNvPr id="24" name="Image 4" descr="/sessions/tender-modest-edison/mnt/outputs/deck/icons/warning_white.png"/>
          <p:cNvPicPr>
            <a:picLocks noChangeAspect="1"/>
          </p:cNvPicPr>
          <p:nvPr/>
        </p:nvPicPr>
        <p:blipFill>
          <a:blip r:embed="rId6"/>
          <a:stretch>
            <a:fillRect/>
          </a:stretch>
        </p:blipFill>
        <p:spPr>
          <a:xfrm>
            <a:off x="772668" y="3790188"/>
            <a:ext cx="228600" cy="228600"/>
          </a:xfrm>
          <a:prstGeom prst="rect">
            <a:avLst/>
          </a:prstGeom>
        </p:spPr>
      </p:pic>
      <p:sp>
        <p:nvSpPr>
          <p:cNvPr id="25" name="Text 18"/>
          <p:cNvSpPr/>
          <p:nvPr/>
        </p:nvSpPr>
        <p:spPr>
          <a:xfrm>
            <a:off x="1252728" y="3675888"/>
            <a:ext cx="4526280"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anose="02020603050405020304" pitchFamily="18" charset="0"/>
                <a:ea typeface="Times New Roman" pitchFamily="34" charset="-122"/>
                <a:cs typeface="Times New Roman" panose="02020603050405020304" pitchFamily="18" charset="0"/>
              </a:rPr>
              <a:t>Điểm nghẽn kinh phí</a:t>
            </a:r>
            <a:endParaRPr lang="en-US" dirty="0">
              <a:latin typeface="Times New Roman" panose="02020603050405020304" pitchFamily="18" charset="0"/>
              <a:cs typeface="Times New Roman" panose="02020603050405020304" pitchFamily="18" charset="0"/>
            </a:endParaRPr>
          </a:p>
        </p:txBody>
      </p:sp>
      <p:sp>
        <p:nvSpPr>
          <p:cNvPr id="26" name="Text 19"/>
          <p:cNvSpPr/>
          <p:nvPr/>
        </p:nvSpPr>
        <p:spPr>
          <a:xfrm>
            <a:off x="722376" y="4178808"/>
            <a:ext cx="5001768" cy="17647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CV 746-CV/ĐU (08/5/2026) số hóa Chợ Văn hóa Bắc Hà theo QĐ 580/QĐ-UBND của UBND tỉnh Lào Cai</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Kinh phí 1.856 triệu đồng (ngân sách cấp trên) chưa được giải ngân</a:t>
            </a:r>
            <a:endParaRPr lang="en-US" dirty="0">
              <a:latin typeface="Times New Roman" panose="02020603050405020304" pitchFamily="18" charset="0"/>
              <a:cs typeface="Times New Roman" panose="02020603050405020304" pitchFamily="18" charset="0"/>
            </a:endParaRPr>
          </a:p>
        </p:txBody>
      </p:sp>
      <p:sp>
        <p:nvSpPr>
          <p:cNvPr id="27" name="Shape 20"/>
          <p:cNvSpPr/>
          <p:nvPr/>
        </p:nvSpPr>
        <p:spPr>
          <a:xfrm>
            <a:off x="6172200" y="3520440"/>
            <a:ext cx="4599432" cy="2606040"/>
          </a:xfrm>
          <a:prstGeom prst="roundRect">
            <a:avLst>
              <a:gd name="adj" fmla="val 2807"/>
            </a:avLst>
          </a:prstGeom>
          <a:solidFill>
            <a:srgbClr val="F6FAFD"/>
          </a:solidFill>
          <a:ln/>
          <a:effectLst>
            <a:outerShdw blurRad="114300" dist="38100" dir="5400000" algn="bl" rotWithShape="0">
              <a:srgbClr val="0A2F5C">
                <a:alpha val="10000"/>
              </a:srgbClr>
            </a:outerShdw>
          </a:effectLst>
        </p:spPr>
      </p:sp>
      <p:sp>
        <p:nvSpPr>
          <p:cNvPr id="28" name="Shape 21"/>
          <p:cNvSpPr/>
          <p:nvPr/>
        </p:nvSpPr>
        <p:spPr>
          <a:xfrm>
            <a:off x="6327648" y="367588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29" name="Image 5" descr="/sessions/tender-modest-edison/mnt/outputs/deck/icons/rocket_white.png"/>
          <p:cNvPicPr>
            <a:picLocks noChangeAspect="1"/>
          </p:cNvPicPr>
          <p:nvPr/>
        </p:nvPicPr>
        <p:blipFill>
          <a:blip r:embed="rId7"/>
          <a:stretch>
            <a:fillRect/>
          </a:stretch>
        </p:blipFill>
        <p:spPr>
          <a:xfrm>
            <a:off x="6441948" y="3790188"/>
            <a:ext cx="228600" cy="228600"/>
          </a:xfrm>
          <a:prstGeom prst="rect">
            <a:avLst/>
          </a:prstGeom>
        </p:spPr>
      </p:pic>
      <p:sp>
        <p:nvSpPr>
          <p:cNvPr id="30" name="Text 22"/>
          <p:cNvSpPr/>
          <p:nvPr/>
        </p:nvSpPr>
        <p:spPr>
          <a:xfrm>
            <a:off x="6922008" y="3675888"/>
            <a:ext cx="3685032"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anose="02020603050405020304" pitchFamily="18" charset="0"/>
                <a:ea typeface="Times New Roman" pitchFamily="34" charset="-122"/>
                <a:cs typeface="Times New Roman" panose="02020603050405020304" pitchFamily="18" charset="0"/>
              </a:rPr>
              <a:t>Đang triển khai</a:t>
            </a:r>
            <a:endParaRPr lang="en-US" dirty="0">
              <a:latin typeface="Times New Roman" panose="02020603050405020304" pitchFamily="18" charset="0"/>
              <a:cs typeface="Times New Roman" panose="02020603050405020304" pitchFamily="18" charset="0"/>
            </a:endParaRPr>
          </a:p>
        </p:txBody>
      </p:sp>
      <p:sp>
        <p:nvSpPr>
          <p:cNvPr id="31" name="Text 23"/>
          <p:cNvSpPr/>
          <p:nvPr/>
        </p:nvSpPr>
        <p:spPr>
          <a:xfrm>
            <a:off x="6391656" y="4178808"/>
            <a:ext cx="4160520" cy="17647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Mô hình bán hàng số, livestream thương mại điện tử cho hợp tác xã, hộ sản xuất kinh doanh</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Xây dựng kế hoạch thí điểm mô hình "Thôn thông minh"</a:t>
            </a:r>
            <a:endParaRPr lang="en-US" dirty="0">
              <a:latin typeface="Times New Roman" panose="02020603050405020304" pitchFamily="18" charset="0"/>
              <a:cs typeface="Times New Roman" panose="02020603050405020304" pitchFamily="18" charset="0"/>
            </a:endParaRPr>
          </a:p>
        </p:txBody>
      </p:sp>
      <p:sp>
        <p:nvSpPr>
          <p:cNvPr id="32" name="Text 24"/>
          <p:cNvSpPr/>
          <p:nvPr/>
        </p:nvSpPr>
        <p:spPr>
          <a:xfrm>
            <a:off x="502920" y="6473952"/>
            <a:ext cx="9326880" cy="292608"/>
          </a:xfrm>
          <a:prstGeom prst="rect">
            <a:avLst/>
          </a:prstGeom>
          <a:noFill/>
          <a:ln/>
        </p:spPr>
        <p:txBody>
          <a:bodyPr wrap="square" lIns="0" tIns="0" rIns="0" bIns="0" rtlCol="0" anchor="ctr"/>
          <a:lstStyle/>
          <a:p>
            <a:pPr marL="0" indent="0" algn="l">
              <a:buNone/>
            </a:pPr>
            <a:r>
              <a:rPr lang="en-US" sz="1400" dirty="0">
                <a:solidFill>
                  <a:srgbClr val="5B7A99"/>
                </a:solidFill>
                <a:latin typeface="Times New Roman" pitchFamily="34" charset="0"/>
                <a:ea typeface="Times New Roman" pitchFamily="34" charset="-122"/>
                <a:cs typeface="Times New Roman" pitchFamily="34" charset="-120"/>
              </a:rPr>
              <a:t>ĐẢNG ỦY XÃ BẮC HÀ  •  SƠ KẾT CHUYỂN ĐỔI SỐ 6 THÁNG ĐẦU NĂM 2026</a:t>
            </a:r>
            <a:endParaRPr lang="en-US" sz="1400" dirty="0"/>
          </a:p>
        </p:txBody>
      </p:sp>
      <p:sp>
        <p:nvSpPr>
          <p:cNvPr id="33" name="Text 25"/>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13 / 30</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B.I.6 · CHUYỂN ĐỔI SỐ</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Chuyển đổi số ngành Y tế</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heartbeat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2697480" cy="1828800"/>
          </a:xfrm>
          <a:prstGeom prst="roundRect">
            <a:avLst>
              <a:gd name="adj" fmla="val 4500"/>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76656" y="175564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fileAlt_white.png"/>
          <p:cNvPicPr>
            <a:picLocks noChangeAspect="1"/>
          </p:cNvPicPr>
          <p:nvPr/>
        </p:nvPicPr>
        <p:blipFill>
          <a:blip r:embed="rId5"/>
          <a:stretch>
            <a:fillRect/>
          </a:stretch>
        </p:blipFill>
        <p:spPr>
          <a:xfrm>
            <a:off x="790956" y="1869948"/>
            <a:ext cx="228600" cy="228600"/>
          </a:xfrm>
          <a:prstGeom prst="rect">
            <a:avLst/>
          </a:prstGeom>
        </p:spPr>
      </p:pic>
      <p:sp>
        <p:nvSpPr>
          <p:cNvPr id="10" name="Text 5"/>
          <p:cNvSpPr/>
          <p:nvPr/>
        </p:nvSpPr>
        <p:spPr>
          <a:xfrm>
            <a:off x="1248156" y="1801091"/>
            <a:ext cx="1723644" cy="395732"/>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100%</a:t>
            </a:r>
            <a:endParaRPr lang="en-US" sz="2400" dirty="0"/>
          </a:p>
        </p:txBody>
      </p:sp>
      <p:sp>
        <p:nvSpPr>
          <p:cNvPr id="11" name="Text 6"/>
          <p:cNvSpPr/>
          <p:nvPr/>
        </p:nvSpPr>
        <p:spPr>
          <a:xfrm>
            <a:off x="649224" y="2764028"/>
            <a:ext cx="2404872" cy="555244"/>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Liên thông giấy chứng sinh</a:t>
            </a:r>
            <a:endParaRPr lang="en-US" dirty="0">
              <a:latin typeface="Times New Roman" panose="02020603050405020304" pitchFamily="18" charset="0"/>
              <a:cs typeface="Times New Roman" panose="02020603050405020304" pitchFamily="18" charset="0"/>
            </a:endParaRPr>
          </a:p>
        </p:txBody>
      </p:sp>
      <p:sp>
        <p:nvSpPr>
          <p:cNvPr id="12" name="Shape 7"/>
          <p:cNvSpPr/>
          <p:nvPr/>
        </p:nvSpPr>
        <p:spPr>
          <a:xfrm>
            <a:off x="3374136" y="1600200"/>
            <a:ext cx="2697480" cy="1828800"/>
          </a:xfrm>
          <a:prstGeom prst="roundRect">
            <a:avLst>
              <a:gd name="adj" fmla="val 4500"/>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3547872" y="1755648"/>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4" name="Image 3" descr="/sessions/tender-modest-edison/mnt/outputs/deck/icons/fileAlt_white.png"/>
          <p:cNvPicPr>
            <a:picLocks noChangeAspect="1"/>
          </p:cNvPicPr>
          <p:nvPr/>
        </p:nvPicPr>
        <p:blipFill>
          <a:blip r:embed="rId5"/>
          <a:stretch>
            <a:fillRect/>
          </a:stretch>
        </p:blipFill>
        <p:spPr>
          <a:xfrm>
            <a:off x="3662172" y="1869948"/>
            <a:ext cx="228600" cy="228600"/>
          </a:xfrm>
          <a:prstGeom prst="rect">
            <a:avLst/>
          </a:prstGeom>
        </p:spPr>
      </p:pic>
      <p:sp>
        <p:nvSpPr>
          <p:cNvPr id="15" name="Text 9"/>
          <p:cNvSpPr/>
          <p:nvPr/>
        </p:nvSpPr>
        <p:spPr>
          <a:xfrm>
            <a:off x="4119372" y="1801091"/>
            <a:ext cx="1723644" cy="395732"/>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100%</a:t>
            </a:r>
            <a:endParaRPr lang="en-US" sz="2400" dirty="0"/>
          </a:p>
        </p:txBody>
      </p:sp>
      <p:sp>
        <p:nvSpPr>
          <p:cNvPr id="16" name="Text 10"/>
          <p:cNvSpPr/>
          <p:nvPr/>
        </p:nvSpPr>
        <p:spPr>
          <a:xfrm>
            <a:off x="3520440" y="2764028"/>
            <a:ext cx="2404872" cy="555244"/>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Liên thông giấy chứng tử</a:t>
            </a:r>
            <a:endParaRPr lang="en-US" dirty="0">
              <a:latin typeface="Times New Roman" panose="02020603050405020304" pitchFamily="18" charset="0"/>
              <a:cs typeface="Times New Roman" panose="02020603050405020304" pitchFamily="18" charset="0"/>
            </a:endParaRPr>
          </a:p>
        </p:txBody>
      </p:sp>
      <p:sp>
        <p:nvSpPr>
          <p:cNvPr id="17" name="Shape 11"/>
          <p:cNvSpPr/>
          <p:nvPr/>
        </p:nvSpPr>
        <p:spPr>
          <a:xfrm>
            <a:off x="6245352" y="1600200"/>
            <a:ext cx="2697480" cy="1828800"/>
          </a:xfrm>
          <a:prstGeom prst="roundRect">
            <a:avLst>
              <a:gd name="adj" fmla="val 4500"/>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6419088" y="175564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19" name="Image 4" descr="/sessions/tender-modest-edison/mnt/outputs/deck/icons/heartbeat_white.png"/>
          <p:cNvPicPr>
            <a:picLocks noChangeAspect="1"/>
          </p:cNvPicPr>
          <p:nvPr/>
        </p:nvPicPr>
        <p:blipFill>
          <a:blip r:embed="rId4"/>
          <a:stretch>
            <a:fillRect/>
          </a:stretch>
        </p:blipFill>
        <p:spPr>
          <a:xfrm>
            <a:off x="6533388" y="1869948"/>
            <a:ext cx="228600" cy="228600"/>
          </a:xfrm>
          <a:prstGeom prst="rect">
            <a:avLst/>
          </a:prstGeom>
        </p:spPr>
      </p:pic>
      <p:sp>
        <p:nvSpPr>
          <p:cNvPr id="20" name="Text 13"/>
          <p:cNvSpPr/>
          <p:nvPr/>
        </p:nvSpPr>
        <p:spPr>
          <a:xfrm>
            <a:off x="6990588" y="1801091"/>
            <a:ext cx="1723644" cy="395732"/>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96%</a:t>
            </a:r>
            <a:endParaRPr lang="en-US" sz="2400" dirty="0"/>
          </a:p>
        </p:txBody>
      </p:sp>
      <p:sp>
        <p:nvSpPr>
          <p:cNvPr id="21" name="Text 14"/>
          <p:cNvSpPr/>
          <p:nvPr/>
        </p:nvSpPr>
        <p:spPr>
          <a:xfrm>
            <a:off x="6391656" y="2764028"/>
            <a:ext cx="2404872" cy="555244"/>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Người dân có hồ sơ sức khỏe điện tử (VNeID)</a:t>
            </a:r>
            <a:endParaRPr lang="en-US" dirty="0">
              <a:latin typeface="Times New Roman" panose="02020603050405020304" pitchFamily="18" charset="0"/>
              <a:cs typeface="Times New Roman" panose="02020603050405020304" pitchFamily="18" charset="0"/>
            </a:endParaRPr>
          </a:p>
        </p:txBody>
      </p:sp>
      <p:sp>
        <p:nvSpPr>
          <p:cNvPr id="22" name="Shape 15"/>
          <p:cNvSpPr/>
          <p:nvPr/>
        </p:nvSpPr>
        <p:spPr>
          <a:xfrm>
            <a:off x="9116568" y="1600200"/>
            <a:ext cx="2697480" cy="1828800"/>
          </a:xfrm>
          <a:prstGeom prst="roundRect">
            <a:avLst>
              <a:gd name="adj" fmla="val 4500"/>
            </a:avLst>
          </a:prstGeom>
          <a:solidFill>
            <a:srgbClr val="F6FAFD"/>
          </a:solidFill>
          <a:ln/>
          <a:effectLst>
            <a:outerShdw blurRad="114300" dist="38100" dir="5400000" algn="bl" rotWithShape="0">
              <a:srgbClr val="0A2F5C">
                <a:alpha val="10000"/>
              </a:srgbClr>
            </a:outerShdw>
          </a:effectLst>
        </p:spPr>
      </p:sp>
      <p:sp>
        <p:nvSpPr>
          <p:cNvPr id="23" name="Shape 16"/>
          <p:cNvSpPr/>
          <p:nvPr/>
        </p:nvSpPr>
        <p:spPr>
          <a:xfrm>
            <a:off x="9290304" y="175564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24" name="Image 5" descr="/sessions/tender-modest-edison/mnt/outputs/deck/icons/usergrad_white.png"/>
          <p:cNvPicPr>
            <a:picLocks noChangeAspect="1"/>
          </p:cNvPicPr>
          <p:nvPr/>
        </p:nvPicPr>
        <p:blipFill>
          <a:blip r:embed="rId6"/>
          <a:stretch>
            <a:fillRect/>
          </a:stretch>
        </p:blipFill>
        <p:spPr>
          <a:xfrm>
            <a:off x="9404604" y="1869948"/>
            <a:ext cx="228600" cy="228600"/>
          </a:xfrm>
          <a:prstGeom prst="rect">
            <a:avLst/>
          </a:prstGeom>
        </p:spPr>
      </p:pic>
      <p:sp>
        <p:nvSpPr>
          <p:cNvPr id="25" name="Text 17"/>
          <p:cNvSpPr/>
          <p:nvPr/>
        </p:nvSpPr>
        <p:spPr>
          <a:xfrm>
            <a:off x="9861804" y="1801091"/>
            <a:ext cx="1723644" cy="395732"/>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100%</a:t>
            </a:r>
            <a:endParaRPr lang="en-US" sz="2400" dirty="0"/>
          </a:p>
        </p:txBody>
      </p:sp>
      <p:sp>
        <p:nvSpPr>
          <p:cNvPr id="26" name="Text 18"/>
          <p:cNvSpPr/>
          <p:nvPr/>
        </p:nvSpPr>
        <p:spPr>
          <a:xfrm>
            <a:off x="9262872" y="2764028"/>
            <a:ext cx="2404872" cy="555244"/>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CBCCVC y tế tập huấn CĐS &amp; ATTT</a:t>
            </a:r>
            <a:endParaRPr lang="en-US" dirty="0">
              <a:latin typeface="Times New Roman" panose="02020603050405020304" pitchFamily="18" charset="0"/>
              <a:cs typeface="Times New Roman" panose="02020603050405020304" pitchFamily="18" charset="0"/>
            </a:endParaRPr>
          </a:p>
        </p:txBody>
      </p:sp>
      <p:sp>
        <p:nvSpPr>
          <p:cNvPr id="27" name="Shape 19"/>
          <p:cNvSpPr/>
          <p:nvPr/>
        </p:nvSpPr>
        <p:spPr>
          <a:xfrm>
            <a:off x="502920" y="3703320"/>
            <a:ext cx="11183112" cy="2331720"/>
          </a:xfrm>
          <a:prstGeom prst="roundRect">
            <a:avLst>
              <a:gd name="adj" fmla="val 3137"/>
            </a:avLst>
          </a:prstGeom>
          <a:solidFill>
            <a:srgbClr val="F6FAFD"/>
          </a:solidFill>
          <a:ln/>
          <a:effectLst>
            <a:outerShdw blurRad="114300" dist="38100" dir="5400000" algn="bl" rotWithShape="0">
              <a:srgbClr val="0A2F5C">
                <a:alpha val="10000"/>
              </a:srgbClr>
            </a:outerShdw>
          </a:effectLst>
        </p:spPr>
      </p:sp>
      <p:sp>
        <p:nvSpPr>
          <p:cNvPr id="28" name="Shape 20"/>
          <p:cNvSpPr/>
          <p:nvPr/>
        </p:nvSpPr>
        <p:spPr>
          <a:xfrm>
            <a:off x="658368" y="3858768"/>
            <a:ext cx="457200" cy="457200"/>
          </a:xfrm>
          <a:prstGeom prst="ellipse">
            <a:avLst/>
          </a:prstGeom>
          <a:solidFill>
            <a:srgbClr val="0A2F5C"/>
          </a:solidFill>
          <a:ln/>
          <a:effectLst>
            <a:outerShdw blurRad="101600" dist="38100" dir="5400000" algn="bl" rotWithShape="0">
              <a:srgbClr val="0A2F5C">
                <a:alpha val="16000"/>
              </a:srgbClr>
            </a:outerShdw>
          </a:effectLst>
        </p:spPr>
      </p:sp>
      <p:pic>
        <p:nvPicPr>
          <p:cNvPr id="29" name="Image 6" descr="/sessions/tender-modest-edison/mnt/outputs/deck/icons/database_white.png"/>
          <p:cNvPicPr>
            <a:picLocks noChangeAspect="1"/>
          </p:cNvPicPr>
          <p:nvPr/>
        </p:nvPicPr>
        <p:blipFill>
          <a:blip r:embed="rId7"/>
          <a:stretch>
            <a:fillRect/>
          </a:stretch>
        </p:blipFill>
        <p:spPr>
          <a:xfrm>
            <a:off x="772668" y="3973068"/>
            <a:ext cx="228600" cy="228600"/>
          </a:xfrm>
          <a:prstGeom prst="rect">
            <a:avLst/>
          </a:prstGeom>
        </p:spPr>
      </p:pic>
      <p:sp>
        <p:nvSpPr>
          <p:cNvPr id="30" name="Text 21"/>
          <p:cNvSpPr/>
          <p:nvPr/>
        </p:nvSpPr>
        <p:spPr>
          <a:xfrm>
            <a:off x="1252728" y="3858768"/>
            <a:ext cx="10268712"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anose="02020603050405020304" pitchFamily="18" charset="0"/>
                <a:ea typeface="Times New Roman" pitchFamily="34" charset="-122"/>
                <a:cs typeface="Times New Roman" panose="02020603050405020304" pitchFamily="18" charset="0"/>
              </a:rPr>
              <a:t>Ứng dụng phần mềm chuyên ngành</a:t>
            </a:r>
            <a:endParaRPr lang="en-US" dirty="0">
              <a:latin typeface="Times New Roman" panose="02020603050405020304" pitchFamily="18" charset="0"/>
              <a:cs typeface="Times New Roman" panose="02020603050405020304" pitchFamily="18" charset="0"/>
            </a:endParaRPr>
          </a:p>
        </p:txBody>
      </p:sp>
      <p:sp>
        <p:nvSpPr>
          <p:cNvPr id="31" name="Text 22"/>
          <p:cNvSpPr/>
          <p:nvPr/>
        </p:nvSpPr>
        <p:spPr>
          <a:xfrm>
            <a:off x="722376" y="4361688"/>
            <a:ext cx="10744200" cy="149047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Thanh toán chi phí khám chữa bệnh qua phần mềm thanh toán</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Quản lý tiêm chủng, bệnh truyền nhiễm, bệnh không lây nhiễm</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Hệ thống quản lý, cổng thông tin về ngộ độc thực phẩm và an toàn vệ sinh thực phẩm</a:t>
            </a:r>
            <a:endParaRPr lang="en-US" dirty="0">
              <a:latin typeface="Times New Roman" panose="02020603050405020304" pitchFamily="18" charset="0"/>
              <a:cs typeface="Times New Roman" panose="02020603050405020304" pitchFamily="18" charset="0"/>
            </a:endParaRPr>
          </a:p>
        </p:txBody>
      </p:sp>
      <p:sp>
        <p:nvSpPr>
          <p:cNvPr id="33" name="Text 24"/>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14 / 30</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B.I.7 · CHUYỂN ĐỔI SỐ</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Chuyển đổi số Giáo dục và Đào tạo</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gradcap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2697480" cy="1965960"/>
          </a:xfrm>
          <a:prstGeom prst="roundRect">
            <a:avLst>
              <a:gd name="adj" fmla="val 4186"/>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76656" y="175564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gradcap_white.png"/>
          <p:cNvPicPr>
            <a:picLocks noChangeAspect="1"/>
          </p:cNvPicPr>
          <p:nvPr/>
        </p:nvPicPr>
        <p:blipFill>
          <a:blip r:embed="rId4"/>
          <a:stretch>
            <a:fillRect/>
          </a:stretch>
        </p:blipFill>
        <p:spPr>
          <a:xfrm>
            <a:off x="790956" y="1869948"/>
            <a:ext cx="228600" cy="228600"/>
          </a:xfrm>
          <a:prstGeom prst="rect">
            <a:avLst/>
          </a:prstGeom>
        </p:spPr>
      </p:pic>
      <p:sp>
        <p:nvSpPr>
          <p:cNvPr id="10" name="Text 5"/>
          <p:cNvSpPr/>
          <p:nvPr/>
        </p:nvSpPr>
        <p:spPr>
          <a:xfrm>
            <a:off x="1407622" y="1802130"/>
            <a:ext cx="2404872" cy="395732"/>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100%</a:t>
            </a:r>
            <a:endParaRPr lang="en-US" sz="2400" dirty="0"/>
          </a:p>
        </p:txBody>
      </p:sp>
      <p:sp>
        <p:nvSpPr>
          <p:cNvPr id="11" name="Text 6"/>
          <p:cNvSpPr/>
          <p:nvPr/>
        </p:nvSpPr>
        <p:spPr>
          <a:xfrm>
            <a:off x="688571" y="2572004"/>
            <a:ext cx="2404872" cy="692404"/>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Giáo viên tập huấn năng lực số, học bạ điện tử, chữ ký số</a:t>
            </a:r>
            <a:endParaRPr lang="en-US" dirty="0"/>
          </a:p>
        </p:txBody>
      </p:sp>
      <p:sp>
        <p:nvSpPr>
          <p:cNvPr id="12" name="Shape 7"/>
          <p:cNvSpPr/>
          <p:nvPr/>
        </p:nvSpPr>
        <p:spPr>
          <a:xfrm>
            <a:off x="3374136" y="1600200"/>
            <a:ext cx="2697480" cy="1965960"/>
          </a:xfrm>
          <a:prstGeom prst="roundRect">
            <a:avLst>
              <a:gd name="adj" fmla="val 4186"/>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3547872" y="1755648"/>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4" name="Image 3" descr="/sessions/tender-modest-edison/mnt/outputs/deck/icons/laptop_white.png"/>
          <p:cNvPicPr>
            <a:picLocks noChangeAspect="1"/>
          </p:cNvPicPr>
          <p:nvPr/>
        </p:nvPicPr>
        <p:blipFill>
          <a:blip r:embed="rId5"/>
          <a:stretch>
            <a:fillRect/>
          </a:stretch>
        </p:blipFill>
        <p:spPr>
          <a:xfrm>
            <a:off x="3662172" y="1869948"/>
            <a:ext cx="228600" cy="228600"/>
          </a:xfrm>
          <a:prstGeom prst="rect">
            <a:avLst/>
          </a:prstGeom>
        </p:spPr>
      </p:pic>
      <p:sp>
        <p:nvSpPr>
          <p:cNvPr id="15" name="Text 9"/>
          <p:cNvSpPr/>
          <p:nvPr/>
        </p:nvSpPr>
        <p:spPr>
          <a:xfrm>
            <a:off x="4278838" y="1802130"/>
            <a:ext cx="2404872" cy="395732"/>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100%</a:t>
            </a:r>
            <a:endParaRPr lang="en-US" sz="2400" dirty="0"/>
          </a:p>
        </p:txBody>
      </p:sp>
      <p:sp>
        <p:nvSpPr>
          <p:cNvPr id="16" name="Text 10"/>
          <p:cNvSpPr/>
          <p:nvPr/>
        </p:nvSpPr>
        <p:spPr>
          <a:xfrm>
            <a:off x="3559787" y="2572004"/>
            <a:ext cx="2404872" cy="692404"/>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Lớp học có thiết bị trình chiếu, ti vi thông minh</a:t>
            </a:r>
            <a:endParaRPr lang="en-US" dirty="0"/>
          </a:p>
        </p:txBody>
      </p:sp>
      <p:sp>
        <p:nvSpPr>
          <p:cNvPr id="17" name="Shape 11"/>
          <p:cNvSpPr/>
          <p:nvPr/>
        </p:nvSpPr>
        <p:spPr>
          <a:xfrm>
            <a:off x="6245352" y="1600200"/>
            <a:ext cx="2697480" cy="1965960"/>
          </a:xfrm>
          <a:prstGeom prst="roundRect">
            <a:avLst>
              <a:gd name="adj" fmla="val 4186"/>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6419088" y="175564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19" name="Image 4" descr="/sessions/tender-modest-edison/mnt/outputs/deck/icons/cog_white.png"/>
          <p:cNvPicPr>
            <a:picLocks noChangeAspect="1"/>
          </p:cNvPicPr>
          <p:nvPr/>
        </p:nvPicPr>
        <p:blipFill>
          <a:blip r:embed="rId6"/>
          <a:stretch>
            <a:fillRect/>
          </a:stretch>
        </p:blipFill>
        <p:spPr>
          <a:xfrm>
            <a:off x="6533388" y="1869948"/>
            <a:ext cx="228600" cy="228600"/>
          </a:xfrm>
          <a:prstGeom prst="rect">
            <a:avLst/>
          </a:prstGeom>
        </p:spPr>
      </p:pic>
      <p:sp>
        <p:nvSpPr>
          <p:cNvPr id="20" name="Text 13"/>
          <p:cNvSpPr/>
          <p:nvPr/>
        </p:nvSpPr>
        <p:spPr>
          <a:xfrm>
            <a:off x="7150054" y="1802130"/>
            <a:ext cx="2404872" cy="395732"/>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100%</a:t>
            </a:r>
            <a:endParaRPr lang="en-US" sz="2400" dirty="0"/>
          </a:p>
        </p:txBody>
      </p:sp>
      <p:sp>
        <p:nvSpPr>
          <p:cNvPr id="21" name="Text 14"/>
          <p:cNvSpPr/>
          <p:nvPr/>
        </p:nvSpPr>
        <p:spPr>
          <a:xfrm>
            <a:off x="6431003" y="2572004"/>
            <a:ext cx="2404872" cy="692404"/>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Cán bộ quản lý xử lý công việc trên môi trường mạng</a:t>
            </a:r>
            <a:endParaRPr lang="en-US" dirty="0"/>
          </a:p>
        </p:txBody>
      </p:sp>
      <p:sp>
        <p:nvSpPr>
          <p:cNvPr id="22" name="Shape 15"/>
          <p:cNvSpPr/>
          <p:nvPr/>
        </p:nvSpPr>
        <p:spPr>
          <a:xfrm>
            <a:off x="9116568" y="1600200"/>
            <a:ext cx="2697480" cy="1965960"/>
          </a:xfrm>
          <a:prstGeom prst="roundRect">
            <a:avLst>
              <a:gd name="adj" fmla="val 4186"/>
            </a:avLst>
          </a:prstGeom>
          <a:solidFill>
            <a:srgbClr val="F6FAFD"/>
          </a:solidFill>
          <a:ln/>
          <a:effectLst>
            <a:outerShdw blurRad="114300" dist="38100" dir="5400000" algn="bl" rotWithShape="0">
              <a:srgbClr val="0A2F5C">
                <a:alpha val="10000"/>
              </a:srgbClr>
            </a:outerShdw>
          </a:effectLst>
        </p:spPr>
      </p:sp>
      <p:sp>
        <p:nvSpPr>
          <p:cNvPr id="23" name="Shape 16"/>
          <p:cNvSpPr/>
          <p:nvPr/>
        </p:nvSpPr>
        <p:spPr>
          <a:xfrm>
            <a:off x="9290304" y="175564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24" name="Image 5" descr="/sessions/tender-modest-edison/mnt/outputs/deck/icons/chartline_white.png"/>
          <p:cNvPicPr>
            <a:picLocks noChangeAspect="1"/>
          </p:cNvPicPr>
          <p:nvPr/>
        </p:nvPicPr>
        <p:blipFill>
          <a:blip r:embed="rId7"/>
          <a:stretch>
            <a:fillRect/>
          </a:stretch>
        </p:blipFill>
        <p:spPr>
          <a:xfrm>
            <a:off x="9404604" y="1869948"/>
            <a:ext cx="228600" cy="228600"/>
          </a:xfrm>
          <a:prstGeom prst="rect">
            <a:avLst/>
          </a:prstGeom>
        </p:spPr>
      </p:pic>
      <p:sp>
        <p:nvSpPr>
          <p:cNvPr id="25" name="Text 17"/>
          <p:cNvSpPr/>
          <p:nvPr/>
        </p:nvSpPr>
        <p:spPr>
          <a:xfrm>
            <a:off x="10021270" y="1802130"/>
            <a:ext cx="2404872" cy="395732"/>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&gt;80%</a:t>
            </a:r>
            <a:endParaRPr lang="en-US" sz="2400" dirty="0"/>
          </a:p>
        </p:txBody>
      </p:sp>
      <p:sp>
        <p:nvSpPr>
          <p:cNvPr id="26" name="Text 18"/>
          <p:cNvSpPr/>
          <p:nvPr/>
        </p:nvSpPr>
        <p:spPr>
          <a:xfrm>
            <a:off x="9302219" y="2572004"/>
            <a:ext cx="2404872" cy="692404"/>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Tiết học ứng dụng CNTT, Google Classroom, Quizizz</a:t>
            </a:r>
            <a:endParaRPr lang="en-US" dirty="0"/>
          </a:p>
        </p:txBody>
      </p:sp>
      <p:sp>
        <p:nvSpPr>
          <p:cNvPr id="27" name="Shape 19"/>
          <p:cNvSpPr/>
          <p:nvPr/>
        </p:nvSpPr>
        <p:spPr>
          <a:xfrm>
            <a:off x="502920" y="3840480"/>
            <a:ext cx="11183112" cy="2194560"/>
          </a:xfrm>
          <a:prstGeom prst="roundRect">
            <a:avLst>
              <a:gd name="adj" fmla="val 3333"/>
            </a:avLst>
          </a:prstGeom>
          <a:solidFill>
            <a:srgbClr val="F6FAFD"/>
          </a:solidFill>
          <a:ln/>
          <a:effectLst>
            <a:outerShdw blurRad="114300" dist="38100" dir="5400000" algn="bl" rotWithShape="0">
              <a:srgbClr val="0A2F5C">
                <a:alpha val="10000"/>
              </a:srgbClr>
            </a:outerShdw>
          </a:effectLst>
        </p:spPr>
      </p:sp>
      <p:sp>
        <p:nvSpPr>
          <p:cNvPr id="28" name="Shape 20"/>
          <p:cNvSpPr/>
          <p:nvPr/>
        </p:nvSpPr>
        <p:spPr>
          <a:xfrm>
            <a:off x="658368" y="399592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29" name="Image 6" descr="/sessions/tender-modest-edison/mnt/outputs/deck/icons/lightbulb_white.png"/>
          <p:cNvPicPr>
            <a:picLocks noChangeAspect="1"/>
          </p:cNvPicPr>
          <p:nvPr/>
        </p:nvPicPr>
        <p:blipFill>
          <a:blip r:embed="rId8"/>
          <a:stretch>
            <a:fillRect/>
          </a:stretch>
        </p:blipFill>
        <p:spPr>
          <a:xfrm>
            <a:off x="772668" y="4110228"/>
            <a:ext cx="228600" cy="228600"/>
          </a:xfrm>
          <a:prstGeom prst="rect">
            <a:avLst/>
          </a:prstGeom>
        </p:spPr>
      </p:pic>
      <p:sp>
        <p:nvSpPr>
          <p:cNvPr id="30" name="Text 21"/>
          <p:cNvSpPr/>
          <p:nvPr/>
        </p:nvSpPr>
        <p:spPr>
          <a:xfrm>
            <a:off x="1252728" y="3995928"/>
            <a:ext cx="10268712" cy="457200"/>
          </a:xfrm>
          <a:prstGeom prst="rect">
            <a:avLst/>
          </a:prstGeom>
          <a:noFill/>
          <a:ln/>
        </p:spPr>
        <p:txBody>
          <a:bodyPr wrap="square" lIns="0" tIns="0" rIns="0" bIns="0" rtlCol="0" anchor="ctr"/>
          <a:lstStyle/>
          <a:p>
            <a:pPr marL="0" indent="0">
              <a:buNone/>
            </a:pPr>
            <a:r>
              <a:rPr lang="en-US" sz="2400" b="1" dirty="0">
                <a:solidFill>
                  <a:srgbClr val="0A2F5C"/>
                </a:solidFill>
                <a:latin typeface="Times New Roman" pitchFamily="34" charset="0"/>
                <a:ea typeface="Times New Roman" pitchFamily="34" charset="-122"/>
                <a:cs typeface="Times New Roman" pitchFamily="34" charset="-120"/>
              </a:rPr>
              <a:t>Ứng dụng trí tuệ nhân tạo trong dạy học</a:t>
            </a:r>
            <a:endParaRPr lang="en-US" sz="2400" dirty="0"/>
          </a:p>
        </p:txBody>
      </p:sp>
      <p:sp>
        <p:nvSpPr>
          <p:cNvPr id="31" name="Text 22"/>
          <p:cNvSpPr/>
          <p:nvPr/>
        </p:nvSpPr>
        <p:spPr>
          <a:xfrm>
            <a:off x="722376" y="4498848"/>
            <a:ext cx="10963656" cy="135331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2000" dirty="0">
                <a:solidFill>
                  <a:srgbClr val="16324A"/>
                </a:solidFill>
                <a:latin typeface="Times New Roman" panose="02020603050405020304" pitchFamily="18" charset="0"/>
                <a:ea typeface="Times New Roman" pitchFamily="34" charset="-122"/>
                <a:cs typeface="Times New Roman" panose="02020603050405020304" pitchFamily="18" charset="0"/>
              </a:rPr>
              <a:t>100% giáo viên có máy tính cá nhân, ứng dụng AI vào bài giảng và xây dựng ngân hàng câu hỏi trắc nghiệm</a:t>
            </a:r>
            <a:endParaRPr lang="en-US" sz="2000" dirty="0">
              <a:latin typeface="Times New Roman" panose="02020603050405020304" pitchFamily="18" charset="0"/>
              <a:cs typeface="Times New Roman" panose="02020603050405020304" pitchFamily="18" charset="0"/>
            </a:endParaRPr>
          </a:p>
          <a:p>
            <a:pPr marL="177800" indent="-177800">
              <a:lnSpc>
                <a:spcPct val="110000"/>
              </a:lnSpc>
              <a:spcAft>
                <a:spcPts val="500"/>
              </a:spcAft>
              <a:buSzPct val="100000"/>
              <a:buChar char="▪"/>
            </a:pPr>
            <a:r>
              <a:rPr lang="en-US" sz="2000" dirty="0">
                <a:solidFill>
                  <a:srgbClr val="16324A"/>
                </a:solidFill>
                <a:latin typeface="Times New Roman" panose="02020603050405020304" pitchFamily="18" charset="0"/>
                <a:ea typeface="Times New Roman" pitchFamily="34" charset="-122"/>
                <a:cs typeface="Times New Roman" panose="02020603050405020304" pitchFamily="18" charset="0"/>
              </a:rPr>
              <a:t>Đã hoàn thành số hóa, định danh dữ liệu giáo viên và học sinh</a:t>
            </a:r>
            <a:endParaRPr lang="en-US" sz="2000" dirty="0">
              <a:latin typeface="Times New Roman" panose="02020603050405020304" pitchFamily="18" charset="0"/>
              <a:cs typeface="Times New Roman" panose="02020603050405020304" pitchFamily="18" charset="0"/>
            </a:endParaRPr>
          </a:p>
        </p:txBody>
      </p:sp>
      <p:sp>
        <p:nvSpPr>
          <p:cNvPr id="33" name="Text 24"/>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15 / 30</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B.I.8 · CHUYỂN ĐỔI SỐ</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Chuyển đổi số Văn hóa - Du lịch</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map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3566160" cy="1554480"/>
          </a:xfrm>
          <a:prstGeom prst="roundRect">
            <a:avLst>
              <a:gd name="adj" fmla="val 5294"/>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76656" y="175564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map_white.png"/>
          <p:cNvPicPr>
            <a:picLocks noChangeAspect="1"/>
          </p:cNvPicPr>
          <p:nvPr/>
        </p:nvPicPr>
        <p:blipFill>
          <a:blip r:embed="rId4"/>
          <a:stretch>
            <a:fillRect/>
          </a:stretch>
        </p:blipFill>
        <p:spPr>
          <a:xfrm>
            <a:off x="790956" y="1869948"/>
            <a:ext cx="228600" cy="228600"/>
          </a:xfrm>
          <a:prstGeom prst="rect">
            <a:avLst/>
          </a:prstGeom>
        </p:spPr>
      </p:pic>
      <p:sp>
        <p:nvSpPr>
          <p:cNvPr id="10" name="Text 5"/>
          <p:cNvSpPr/>
          <p:nvPr/>
        </p:nvSpPr>
        <p:spPr>
          <a:xfrm>
            <a:off x="1266444" y="1769872"/>
            <a:ext cx="2464571" cy="426720"/>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728.159</a:t>
            </a:r>
            <a:endParaRPr lang="en-US" sz="2400" dirty="0"/>
          </a:p>
        </p:txBody>
      </p:sp>
      <p:sp>
        <p:nvSpPr>
          <p:cNvPr id="11" name="Text 6"/>
          <p:cNvSpPr/>
          <p:nvPr/>
        </p:nvSpPr>
        <p:spPr>
          <a:xfrm>
            <a:off x="676656" y="2451862"/>
            <a:ext cx="3273552" cy="292608"/>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Lượt khách du lịch 6 tháng (5.283 khách quốc tế)</a:t>
            </a:r>
            <a:endParaRPr lang="en-US" dirty="0"/>
          </a:p>
        </p:txBody>
      </p:sp>
      <p:sp>
        <p:nvSpPr>
          <p:cNvPr id="12" name="Shape 7"/>
          <p:cNvSpPr/>
          <p:nvPr/>
        </p:nvSpPr>
        <p:spPr>
          <a:xfrm>
            <a:off x="4251960" y="1600200"/>
            <a:ext cx="3566160" cy="1554480"/>
          </a:xfrm>
          <a:prstGeom prst="roundRect">
            <a:avLst>
              <a:gd name="adj" fmla="val 5294"/>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4425696" y="175564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14" name="Image 3" descr="/sessions/tender-modest-edison/mnt/outputs/deck/icons/coins_white.png"/>
          <p:cNvPicPr>
            <a:picLocks noChangeAspect="1"/>
          </p:cNvPicPr>
          <p:nvPr/>
        </p:nvPicPr>
        <p:blipFill>
          <a:blip r:embed="rId5"/>
          <a:stretch>
            <a:fillRect/>
          </a:stretch>
        </p:blipFill>
        <p:spPr>
          <a:xfrm>
            <a:off x="4539996" y="1869948"/>
            <a:ext cx="228600" cy="228600"/>
          </a:xfrm>
          <a:prstGeom prst="rect">
            <a:avLst/>
          </a:prstGeom>
        </p:spPr>
      </p:pic>
      <p:sp>
        <p:nvSpPr>
          <p:cNvPr id="15" name="Text 9"/>
          <p:cNvSpPr/>
          <p:nvPr/>
        </p:nvSpPr>
        <p:spPr>
          <a:xfrm>
            <a:off x="5015484" y="1769872"/>
            <a:ext cx="2464571" cy="364744"/>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1.052 tỷ đồng</a:t>
            </a:r>
            <a:endParaRPr lang="en-US" sz="2400" dirty="0"/>
          </a:p>
        </p:txBody>
      </p:sp>
      <p:sp>
        <p:nvSpPr>
          <p:cNvPr id="16" name="Text 10"/>
          <p:cNvSpPr/>
          <p:nvPr/>
        </p:nvSpPr>
        <p:spPr>
          <a:xfrm>
            <a:off x="4425696" y="2389886"/>
            <a:ext cx="3273552" cy="311912"/>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Doanh thu du lịch ước đạt</a:t>
            </a:r>
            <a:endParaRPr lang="en-US" dirty="0"/>
          </a:p>
        </p:txBody>
      </p:sp>
      <p:sp>
        <p:nvSpPr>
          <p:cNvPr id="17" name="Shape 11"/>
          <p:cNvSpPr/>
          <p:nvPr/>
        </p:nvSpPr>
        <p:spPr>
          <a:xfrm>
            <a:off x="8001000" y="1600200"/>
            <a:ext cx="2679192" cy="1554480"/>
          </a:xfrm>
          <a:prstGeom prst="roundRect">
            <a:avLst>
              <a:gd name="adj" fmla="val 5294"/>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8174736" y="175564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19" name="Image 4" descr="/sessions/tender-modest-edison/mnt/outputs/deck/icons/qrcode_white.png"/>
          <p:cNvPicPr>
            <a:picLocks noChangeAspect="1"/>
          </p:cNvPicPr>
          <p:nvPr/>
        </p:nvPicPr>
        <p:blipFill>
          <a:blip r:embed="rId6"/>
          <a:stretch>
            <a:fillRect/>
          </a:stretch>
        </p:blipFill>
        <p:spPr>
          <a:xfrm>
            <a:off x="8289036" y="1869948"/>
            <a:ext cx="228600" cy="228600"/>
          </a:xfrm>
          <a:prstGeom prst="rect">
            <a:avLst/>
          </a:prstGeom>
        </p:spPr>
      </p:pic>
      <p:sp>
        <p:nvSpPr>
          <p:cNvPr id="20" name="Text 13"/>
          <p:cNvSpPr/>
          <p:nvPr/>
        </p:nvSpPr>
        <p:spPr>
          <a:xfrm>
            <a:off x="8764524" y="1769872"/>
            <a:ext cx="1796796" cy="395732"/>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100%</a:t>
            </a:r>
            <a:endParaRPr lang="en-US" sz="2400" dirty="0"/>
          </a:p>
        </p:txBody>
      </p:sp>
      <p:sp>
        <p:nvSpPr>
          <p:cNvPr id="21" name="Text 14"/>
          <p:cNvSpPr/>
          <p:nvPr/>
        </p:nvSpPr>
        <p:spPr>
          <a:xfrm>
            <a:off x="8174736" y="2420874"/>
            <a:ext cx="2386584" cy="292608"/>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Cơ sở chấp nhận thanh toán không tiền mặt</a:t>
            </a:r>
            <a:endParaRPr lang="en-US" dirty="0"/>
          </a:p>
        </p:txBody>
      </p:sp>
      <p:graphicFrame>
        <p:nvGraphicFramePr>
          <p:cNvPr id="22" name="Chart 0"/>
          <p:cNvGraphicFramePr/>
          <p:nvPr>
            <p:extLst>
              <p:ext uri="{D42A27DB-BD31-4B8C-83A1-F6EECF244321}">
                <p14:modId xmlns:p14="http://schemas.microsoft.com/office/powerpoint/2010/main" val="2493893930"/>
              </p:ext>
            </p:extLst>
          </p:nvPr>
        </p:nvGraphicFramePr>
        <p:xfrm>
          <a:off x="365760" y="3337560"/>
          <a:ext cx="4114800" cy="2834640"/>
        </p:xfrm>
        <a:graphic>
          <a:graphicData uri="http://schemas.openxmlformats.org/drawingml/2006/chart">
            <c:chart xmlns:c="http://schemas.openxmlformats.org/drawingml/2006/chart" xmlns:r="http://schemas.openxmlformats.org/officeDocument/2006/relationships" r:id="rId7"/>
          </a:graphicData>
        </a:graphic>
      </p:graphicFrame>
      <p:sp>
        <p:nvSpPr>
          <p:cNvPr id="23" name="Shape 15"/>
          <p:cNvSpPr/>
          <p:nvPr/>
        </p:nvSpPr>
        <p:spPr>
          <a:xfrm>
            <a:off x="4709160" y="3337560"/>
            <a:ext cx="6976872" cy="2834640"/>
          </a:xfrm>
          <a:prstGeom prst="roundRect">
            <a:avLst>
              <a:gd name="adj" fmla="val 2581"/>
            </a:avLst>
          </a:prstGeom>
          <a:solidFill>
            <a:srgbClr val="F6FAFD"/>
          </a:solidFill>
          <a:ln/>
          <a:effectLst>
            <a:outerShdw blurRad="114300" dist="38100" dir="5400000" algn="bl" rotWithShape="0">
              <a:srgbClr val="0A2F5C">
                <a:alpha val="10000"/>
              </a:srgbClr>
            </a:outerShdw>
          </a:effectLst>
        </p:spPr>
      </p:sp>
      <p:sp>
        <p:nvSpPr>
          <p:cNvPr id="24" name="Shape 16"/>
          <p:cNvSpPr/>
          <p:nvPr/>
        </p:nvSpPr>
        <p:spPr>
          <a:xfrm>
            <a:off x="4864608" y="3493008"/>
            <a:ext cx="457200" cy="457200"/>
          </a:xfrm>
          <a:prstGeom prst="ellipse">
            <a:avLst/>
          </a:prstGeom>
          <a:solidFill>
            <a:srgbClr val="0A2F5C"/>
          </a:solidFill>
          <a:ln/>
          <a:effectLst>
            <a:outerShdw blurRad="101600" dist="38100" dir="5400000" algn="bl" rotWithShape="0">
              <a:srgbClr val="0A2F5C">
                <a:alpha val="16000"/>
              </a:srgbClr>
            </a:outerShdw>
          </a:effectLst>
        </p:spPr>
      </p:sp>
      <p:pic>
        <p:nvPicPr>
          <p:cNvPr id="25" name="Image 5" descr="/sessions/tender-modest-edison/mnt/outputs/deck/icons/camera_white.png"/>
          <p:cNvPicPr>
            <a:picLocks noChangeAspect="1"/>
          </p:cNvPicPr>
          <p:nvPr/>
        </p:nvPicPr>
        <p:blipFill>
          <a:blip r:embed="rId8"/>
          <a:stretch>
            <a:fillRect/>
          </a:stretch>
        </p:blipFill>
        <p:spPr>
          <a:xfrm>
            <a:off x="4978908" y="3607308"/>
            <a:ext cx="228600" cy="228600"/>
          </a:xfrm>
          <a:prstGeom prst="rect">
            <a:avLst/>
          </a:prstGeom>
        </p:spPr>
      </p:pic>
      <p:sp>
        <p:nvSpPr>
          <p:cNvPr id="26" name="Text 17"/>
          <p:cNvSpPr/>
          <p:nvPr/>
        </p:nvSpPr>
        <p:spPr>
          <a:xfrm>
            <a:off x="5458968" y="3493008"/>
            <a:ext cx="6062472"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anose="02020603050405020304" pitchFamily="18" charset="0"/>
                <a:ea typeface="Times New Roman" pitchFamily="34" charset="-122"/>
                <a:cs typeface="Times New Roman" panose="02020603050405020304" pitchFamily="18" charset="0"/>
              </a:rPr>
              <a:t>Số hóa di sản &amp; điểm đến</a:t>
            </a:r>
            <a:endParaRPr lang="en-US" sz="2000" dirty="0">
              <a:latin typeface="Times New Roman" panose="02020603050405020304" pitchFamily="18" charset="0"/>
              <a:cs typeface="Times New Roman" panose="02020603050405020304" pitchFamily="18" charset="0"/>
            </a:endParaRPr>
          </a:p>
        </p:txBody>
      </p:sp>
      <p:sp>
        <p:nvSpPr>
          <p:cNvPr id="27" name="Text 18"/>
          <p:cNvSpPr/>
          <p:nvPr/>
        </p:nvSpPr>
        <p:spPr>
          <a:xfrm>
            <a:off x="4928616" y="3995928"/>
            <a:ext cx="6537960" cy="199339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sz="2000" dirty="0">
                <a:solidFill>
                  <a:srgbClr val="16324A"/>
                </a:solidFill>
                <a:latin typeface="Times New Roman" panose="02020603050405020304" pitchFamily="18" charset="0"/>
                <a:ea typeface="Times New Roman" pitchFamily="34" charset="-122"/>
                <a:cs typeface="Times New Roman" panose="02020603050405020304" pitchFamily="18" charset="0"/>
              </a:rPr>
              <a:t>105 cơ sở lưu trú, 5 điểm du lịch, hơn 200 hộ kinh doanh du lịch quảng bá trên nền tảng số</a:t>
            </a:r>
            <a:endParaRPr lang="en-US" sz="2000"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sz="2000" dirty="0">
                <a:solidFill>
                  <a:srgbClr val="16324A"/>
                </a:solidFill>
                <a:latin typeface="Times New Roman" panose="02020603050405020304" pitchFamily="18" charset="0"/>
                <a:ea typeface="Times New Roman" pitchFamily="34" charset="-122"/>
                <a:cs typeface="Times New Roman" panose="02020603050405020304" pitchFamily="18" charset="0"/>
              </a:rPr>
              <a:t>Danh mục số hóa 1 di tích, dữ liệu VR360°, 3 mã QR giới thiệu di tích, điểm du lịch</a:t>
            </a:r>
            <a:endParaRPr lang="en-US" sz="2000" dirty="0">
              <a:latin typeface="Times New Roman" panose="02020603050405020304" pitchFamily="18" charset="0"/>
              <a:cs typeface="Times New Roman" panose="02020603050405020304" pitchFamily="18" charset="0"/>
            </a:endParaRPr>
          </a:p>
          <a:p>
            <a:pPr marL="177800" indent="-177800">
              <a:lnSpc>
                <a:spcPct val="110000"/>
              </a:lnSpc>
              <a:spcAft>
                <a:spcPts val="500"/>
              </a:spcAft>
              <a:buSzPct val="100000"/>
              <a:buChar char="▪"/>
            </a:pPr>
            <a:r>
              <a:rPr lang="en-US" sz="2000" dirty="0">
                <a:solidFill>
                  <a:srgbClr val="16324A"/>
                </a:solidFill>
                <a:latin typeface="Times New Roman" panose="02020603050405020304" pitchFamily="18" charset="0"/>
                <a:ea typeface="Times New Roman" pitchFamily="34" charset="-122"/>
                <a:cs typeface="Times New Roman" panose="02020603050405020304" pitchFamily="18" charset="0"/>
              </a:rPr>
              <a:t>Điểm nổi bật: Dinh Hoàng A Tưởng, Chợ Văn hóa Bắc Hà và các lễ hội truyền thống được quảng bá mạnh trên nền tảng số</a:t>
            </a:r>
            <a:endParaRPr lang="en-US" sz="2000" dirty="0">
              <a:latin typeface="Times New Roman" panose="02020603050405020304" pitchFamily="18" charset="0"/>
              <a:cs typeface="Times New Roman" panose="02020603050405020304" pitchFamily="18" charset="0"/>
            </a:endParaRPr>
          </a:p>
        </p:txBody>
      </p:sp>
      <p:sp>
        <p:nvSpPr>
          <p:cNvPr id="29" name="Text 20"/>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16 / 30</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B.I.9 · CHUYỂN ĐỔI SỐ</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Đề án 06 và phát triển dữ liệu dân cư</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fingerprint_white.png"/>
          <p:cNvPicPr>
            <a:picLocks noChangeAspect="1"/>
          </p:cNvPicPr>
          <p:nvPr/>
        </p:nvPicPr>
        <p:blipFill>
          <a:blip r:embed="rId4"/>
          <a:stretch>
            <a:fillRect/>
          </a:stretch>
        </p:blipFill>
        <p:spPr>
          <a:xfrm>
            <a:off x="11274552" y="594360"/>
            <a:ext cx="310896" cy="310896"/>
          </a:xfrm>
          <a:prstGeom prst="rect">
            <a:avLst/>
          </a:prstGeom>
        </p:spPr>
      </p:pic>
      <p:sp>
        <p:nvSpPr>
          <p:cNvPr id="7" name="Text 3"/>
          <p:cNvSpPr/>
          <p:nvPr/>
        </p:nvSpPr>
        <p:spPr>
          <a:xfrm>
            <a:off x="502920" y="1627632"/>
            <a:ext cx="4160520" cy="292608"/>
          </a:xfrm>
          <a:prstGeom prst="rect">
            <a:avLst/>
          </a:prstGeom>
          <a:noFill/>
          <a:ln/>
        </p:spPr>
        <p:txBody>
          <a:bodyPr wrap="square" lIns="0" tIns="0" rIns="0" bIns="0" rtlCol="0" anchor="ctr"/>
          <a:lstStyle/>
          <a:p>
            <a:pPr marL="0" indent="0">
              <a:buNone/>
            </a:pPr>
            <a:r>
              <a:rPr lang="en-US" sz="1400" b="1" dirty="0">
                <a:solidFill>
                  <a:srgbClr val="0A2F5C"/>
                </a:solidFill>
                <a:latin typeface="Times New Roman" pitchFamily="34" charset="0"/>
                <a:ea typeface="Times New Roman" pitchFamily="34" charset="-122"/>
                <a:cs typeface="Times New Roman" pitchFamily="34" charset="-120"/>
              </a:rPr>
              <a:t>Tài khoản VNeID mức 2 kích hoạt (16.720/21.763)</a:t>
            </a:r>
            <a:endParaRPr lang="en-US" sz="1400" dirty="0"/>
          </a:p>
        </p:txBody>
      </p:sp>
      <p:sp>
        <p:nvSpPr>
          <p:cNvPr id="8" name="Shape 4"/>
          <p:cNvSpPr/>
          <p:nvPr/>
        </p:nvSpPr>
        <p:spPr>
          <a:xfrm>
            <a:off x="502920" y="1993392"/>
            <a:ext cx="4160520" cy="292608"/>
          </a:xfrm>
          <a:prstGeom prst="roundRect">
            <a:avLst>
              <a:gd name="adj" fmla="val 50000"/>
            </a:avLst>
          </a:prstGeom>
          <a:solidFill>
            <a:srgbClr val="E4EEF4"/>
          </a:solidFill>
          <a:ln/>
        </p:spPr>
      </p:sp>
      <p:sp>
        <p:nvSpPr>
          <p:cNvPr id="9" name="Shape 5"/>
          <p:cNvSpPr/>
          <p:nvPr/>
        </p:nvSpPr>
        <p:spPr>
          <a:xfrm>
            <a:off x="502920" y="1993392"/>
            <a:ext cx="3995139" cy="292608"/>
          </a:xfrm>
          <a:prstGeom prst="roundRect">
            <a:avLst>
              <a:gd name="adj" fmla="val 50000"/>
            </a:avLst>
          </a:prstGeom>
          <a:solidFill>
            <a:srgbClr val="0EA5C9"/>
          </a:solidFill>
          <a:ln/>
        </p:spPr>
      </p:sp>
      <p:sp>
        <p:nvSpPr>
          <p:cNvPr id="10" name="Shape 6"/>
          <p:cNvSpPr/>
          <p:nvPr/>
        </p:nvSpPr>
        <p:spPr>
          <a:xfrm>
            <a:off x="4653382" y="1938528"/>
            <a:ext cx="20117" cy="402336"/>
          </a:xfrm>
          <a:prstGeom prst="rect">
            <a:avLst/>
          </a:prstGeom>
          <a:solidFill>
            <a:srgbClr val="C98A1F"/>
          </a:solidFill>
          <a:ln/>
        </p:spPr>
      </p:sp>
      <p:sp>
        <p:nvSpPr>
          <p:cNvPr id="11" name="Text 7"/>
          <p:cNvSpPr/>
          <p:nvPr/>
        </p:nvSpPr>
        <p:spPr>
          <a:xfrm>
            <a:off x="502920" y="2377440"/>
            <a:ext cx="4160520" cy="274320"/>
          </a:xfrm>
          <a:prstGeom prst="rect">
            <a:avLst/>
          </a:prstGeom>
          <a:noFill/>
          <a:ln/>
        </p:spPr>
        <p:txBody>
          <a:bodyPr wrap="square" lIns="0" tIns="0" rIns="0" bIns="0" rtlCol="0" anchor="ctr"/>
          <a:lstStyle/>
          <a:p>
            <a:pPr marL="0" indent="0">
              <a:buNone/>
            </a:pPr>
            <a:r>
              <a:rPr lang="en-US" sz="1200" dirty="0">
                <a:solidFill>
                  <a:srgbClr val="5B7A99"/>
                </a:solidFill>
                <a:latin typeface="Times New Roman" pitchFamily="34" charset="0"/>
                <a:ea typeface="Times New Roman" pitchFamily="34" charset="-122"/>
                <a:cs typeface="Times New Roman" pitchFamily="34" charset="-120"/>
              </a:rPr>
              <a:t>76.82%  (mục tiêu 80%)</a:t>
            </a:r>
            <a:endParaRPr lang="en-US" sz="1200" dirty="0"/>
          </a:p>
        </p:txBody>
      </p:sp>
      <p:sp>
        <p:nvSpPr>
          <p:cNvPr id="12" name="Shape 8"/>
          <p:cNvSpPr/>
          <p:nvPr/>
        </p:nvSpPr>
        <p:spPr>
          <a:xfrm>
            <a:off x="502920" y="2880360"/>
            <a:ext cx="4160520" cy="1417320"/>
          </a:xfrm>
          <a:prstGeom prst="roundRect">
            <a:avLst>
              <a:gd name="adj" fmla="val 5806"/>
            </a:avLst>
          </a:prstGeom>
          <a:solidFill>
            <a:srgbClr val="F6FAFD"/>
          </a:solidFill>
          <a:ln/>
          <a:effectLst>
            <a:outerShdw blurRad="114300" dist="38100" dir="5400000" algn="bl" rotWithShape="0">
              <a:srgbClr val="0A2F5C">
                <a:alpha val="10000"/>
              </a:srgbClr>
            </a:outerShdw>
          </a:effectLst>
        </p:spPr>
      </p:sp>
      <p:sp>
        <p:nvSpPr>
          <p:cNvPr id="13" name="Shape 9"/>
          <p:cNvSpPr/>
          <p:nvPr/>
        </p:nvSpPr>
        <p:spPr>
          <a:xfrm>
            <a:off x="676656" y="303580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14" name="Image 2" descr="/sessions/tender-modest-edison/mnt/outputs/deck/icons/database_white.png"/>
          <p:cNvPicPr>
            <a:picLocks noChangeAspect="1"/>
          </p:cNvPicPr>
          <p:nvPr/>
        </p:nvPicPr>
        <p:blipFill>
          <a:blip r:embed="rId5"/>
          <a:stretch>
            <a:fillRect/>
          </a:stretch>
        </p:blipFill>
        <p:spPr>
          <a:xfrm>
            <a:off x="790956" y="3150108"/>
            <a:ext cx="228600" cy="228600"/>
          </a:xfrm>
          <a:prstGeom prst="rect">
            <a:avLst/>
          </a:prstGeom>
        </p:spPr>
      </p:pic>
      <p:sp>
        <p:nvSpPr>
          <p:cNvPr id="15" name="Text 10"/>
          <p:cNvSpPr/>
          <p:nvPr/>
        </p:nvSpPr>
        <p:spPr>
          <a:xfrm>
            <a:off x="1339596" y="3067119"/>
            <a:ext cx="2844477" cy="426720"/>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&gt;30.000</a:t>
            </a:r>
            <a:endParaRPr lang="en-US" sz="2400" dirty="0"/>
          </a:p>
        </p:txBody>
      </p:sp>
      <p:sp>
        <p:nvSpPr>
          <p:cNvPr id="16" name="Text 11"/>
          <p:cNvSpPr/>
          <p:nvPr/>
        </p:nvSpPr>
        <p:spPr>
          <a:xfrm>
            <a:off x="576072" y="3603290"/>
            <a:ext cx="3867912" cy="292608"/>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Nhân khẩu được chuẩn hóa dữ liệu "Đúng - Đủ - Sạch - Sống"</a:t>
            </a:r>
            <a:endParaRPr lang="en-US" dirty="0">
              <a:latin typeface="Times New Roman" panose="02020603050405020304" pitchFamily="18" charset="0"/>
              <a:cs typeface="Times New Roman" panose="02020603050405020304" pitchFamily="18" charset="0"/>
            </a:endParaRPr>
          </a:p>
        </p:txBody>
      </p:sp>
      <p:sp>
        <p:nvSpPr>
          <p:cNvPr id="17" name="Shape 12"/>
          <p:cNvSpPr/>
          <p:nvPr/>
        </p:nvSpPr>
        <p:spPr>
          <a:xfrm>
            <a:off x="502920" y="4480560"/>
            <a:ext cx="4160520" cy="1691640"/>
          </a:xfrm>
          <a:prstGeom prst="roundRect">
            <a:avLst>
              <a:gd name="adj" fmla="val 4324"/>
            </a:avLst>
          </a:prstGeom>
          <a:solidFill>
            <a:srgbClr val="F6FAFD"/>
          </a:solidFill>
          <a:ln/>
          <a:effectLst>
            <a:outerShdw blurRad="114300" dist="38100" dir="5400000" algn="bl" rotWithShape="0">
              <a:srgbClr val="0A2F5C">
                <a:alpha val="10000"/>
              </a:srgbClr>
            </a:outerShdw>
          </a:effectLst>
        </p:spPr>
      </p:sp>
      <p:sp>
        <p:nvSpPr>
          <p:cNvPr id="18" name="Shape 13"/>
          <p:cNvSpPr/>
          <p:nvPr/>
        </p:nvSpPr>
        <p:spPr>
          <a:xfrm>
            <a:off x="658368" y="463600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19" name="Image 3" descr="/sessions/tender-modest-edison/mnt/outputs/deck/icons/cog_white.png"/>
          <p:cNvPicPr>
            <a:picLocks noChangeAspect="1"/>
          </p:cNvPicPr>
          <p:nvPr/>
        </p:nvPicPr>
        <p:blipFill>
          <a:blip r:embed="rId6"/>
          <a:stretch>
            <a:fillRect/>
          </a:stretch>
        </p:blipFill>
        <p:spPr>
          <a:xfrm>
            <a:off x="772668" y="4750308"/>
            <a:ext cx="228600" cy="228600"/>
          </a:xfrm>
          <a:prstGeom prst="rect">
            <a:avLst/>
          </a:prstGeom>
        </p:spPr>
      </p:pic>
      <p:sp>
        <p:nvSpPr>
          <p:cNvPr id="20" name="Text 14"/>
          <p:cNvSpPr/>
          <p:nvPr/>
        </p:nvSpPr>
        <p:spPr>
          <a:xfrm>
            <a:off x="1252728" y="4636008"/>
            <a:ext cx="3246120"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itchFamily="34" charset="0"/>
                <a:ea typeface="Times New Roman" pitchFamily="34" charset="-122"/>
                <a:cs typeface="Times New Roman" pitchFamily="34" charset="-120"/>
              </a:rPr>
              <a:t>Đang triển khai</a:t>
            </a:r>
            <a:endParaRPr lang="en-US" sz="2000" dirty="0"/>
          </a:p>
        </p:txBody>
      </p:sp>
      <p:sp>
        <p:nvSpPr>
          <p:cNvPr id="21" name="Text 15"/>
          <p:cNvSpPr/>
          <p:nvPr/>
        </p:nvSpPr>
        <p:spPr>
          <a:xfrm>
            <a:off x="722376" y="5138928"/>
            <a:ext cx="3931006" cy="85039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Số hóa dữ liệu quản lý cơ sở kinh doanh lưu trú</a:t>
            </a:r>
            <a:endParaRPr lang="en-US" dirty="0">
              <a:latin typeface="Times New Roman" panose="02020603050405020304" pitchFamily="18" charset="0"/>
              <a:cs typeface="Times New Roman" panose="02020603050405020304" pitchFamily="18" charset="0"/>
            </a:endParaRPr>
          </a:p>
          <a:p>
            <a:pPr marL="177800" indent="-177800">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Camera an ninh tại các điểm công cộng</a:t>
            </a:r>
            <a:endParaRPr lang="en-US" dirty="0">
              <a:latin typeface="Times New Roman" panose="02020603050405020304" pitchFamily="18" charset="0"/>
              <a:cs typeface="Times New Roman" panose="02020603050405020304" pitchFamily="18" charset="0"/>
            </a:endParaRPr>
          </a:p>
        </p:txBody>
      </p:sp>
      <p:sp>
        <p:nvSpPr>
          <p:cNvPr id="22" name="Shape 16"/>
          <p:cNvSpPr/>
          <p:nvPr/>
        </p:nvSpPr>
        <p:spPr>
          <a:xfrm>
            <a:off x="4937760" y="1627632"/>
            <a:ext cx="1298448" cy="1965960"/>
          </a:xfrm>
          <a:prstGeom prst="roundRect">
            <a:avLst>
              <a:gd name="adj" fmla="val 6338"/>
            </a:avLst>
          </a:prstGeom>
          <a:solidFill>
            <a:srgbClr val="F6FAFD"/>
          </a:solidFill>
          <a:ln/>
          <a:effectLst>
            <a:outerShdw blurRad="114300" dist="38100" dir="5400000" algn="bl" rotWithShape="0">
              <a:srgbClr val="0A2F5C">
                <a:alpha val="10000"/>
              </a:srgbClr>
            </a:outerShdw>
          </a:effectLst>
        </p:spPr>
      </p:sp>
      <p:sp>
        <p:nvSpPr>
          <p:cNvPr id="23" name="Shape 17"/>
          <p:cNvSpPr/>
          <p:nvPr/>
        </p:nvSpPr>
        <p:spPr>
          <a:xfrm>
            <a:off x="5111496" y="1783080"/>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24" name="Image 4" descr="/sessions/tender-modest-edison/mnt/outputs/deck/icons/idcard_white.png"/>
          <p:cNvPicPr>
            <a:picLocks noChangeAspect="1"/>
          </p:cNvPicPr>
          <p:nvPr/>
        </p:nvPicPr>
        <p:blipFill>
          <a:blip r:embed="rId7"/>
          <a:stretch>
            <a:fillRect/>
          </a:stretch>
        </p:blipFill>
        <p:spPr>
          <a:xfrm>
            <a:off x="5225796" y="1897380"/>
            <a:ext cx="228600" cy="228600"/>
          </a:xfrm>
          <a:prstGeom prst="rect">
            <a:avLst/>
          </a:prstGeom>
        </p:spPr>
      </p:pic>
      <p:sp>
        <p:nvSpPr>
          <p:cNvPr id="25" name="Text 18"/>
          <p:cNvSpPr/>
          <p:nvPr/>
        </p:nvSpPr>
        <p:spPr>
          <a:xfrm>
            <a:off x="5084064" y="2340864"/>
            <a:ext cx="1005840" cy="287274"/>
          </a:xfrm>
          <a:prstGeom prst="rect">
            <a:avLst/>
          </a:prstGeom>
          <a:noFill/>
          <a:ln/>
        </p:spPr>
        <p:txBody>
          <a:bodyPr wrap="square" lIns="0" tIns="0" rIns="0" bIns="0" rtlCol="0" anchor="t"/>
          <a:lstStyle/>
          <a:p>
            <a:pPr marL="0" indent="0" algn="l">
              <a:lnSpc>
                <a:spcPct val="105000"/>
              </a:lnSpc>
              <a:buNone/>
            </a:pPr>
            <a:r>
              <a:rPr lang="en-US" sz="2000" b="1" dirty="0">
                <a:solidFill>
                  <a:srgbClr val="0A2F5C"/>
                </a:solidFill>
                <a:latin typeface="Times New Roman" pitchFamily="34" charset="0"/>
                <a:ea typeface="Times New Roman" pitchFamily="34" charset="-122"/>
                <a:cs typeface="Times New Roman" pitchFamily="34" charset="-120"/>
              </a:rPr>
              <a:t>13.432</a:t>
            </a:r>
            <a:endParaRPr lang="en-US" sz="2000" dirty="0"/>
          </a:p>
        </p:txBody>
      </p:sp>
      <p:sp>
        <p:nvSpPr>
          <p:cNvPr id="26" name="Text 19"/>
          <p:cNvSpPr/>
          <p:nvPr/>
        </p:nvSpPr>
        <p:spPr>
          <a:xfrm>
            <a:off x="5084064" y="2683002"/>
            <a:ext cx="1152144" cy="800862"/>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Hồ sơ cư trú</a:t>
            </a:r>
            <a:endParaRPr lang="en-US" dirty="0"/>
          </a:p>
        </p:txBody>
      </p:sp>
      <p:sp>
        <p:nvSpPr>
          <p:cNvPr id="27" name="Shape 20"/>
          <p:cNvSpPr/>
          <p:nvPr/>
        </p:nvSpPr>
        <p:spPr>
          <a:xfrm>
            <a:off x="6364224" y="1627632"/>
            <a:ext cx="1298448" cy="1965960"/>
          </a:xfrm>
          <a:prstGeom prst="roundRect">
            <a:avLst>
              <a:gd name="adj" fmla="val 6338"/>
            </a:avLst>
          </a:prstGeom>
          <a:solidFill>
            <a:srgbClr val="F6FAFD"/>
          </a:solidFill>
          <a:ln/>
          <a:effectLst>
            <a:outerShdw blurRad="114300" dist="38100" dir="5400000" algn="bl" rotWithShape="0">
              <a:srgbClr val="0A2F5C">
                <a:alpha val="10000"/>
              </a:srgbClr>
            </a:outerShdw>
          </a:effectLst>
        </p:spPr>
      </p:sp>
      <p:sp>
        <p:nvSpPr>
          <p:cNvPr id="28" name="Shape 21"/>
          <p:cNvSpPr/>
          <p:nvPr/>
        </p:nvSpPr>
        <p:spPr>
          <a:xfrm>
            <a:off x="6537960" y="1783080"/>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29" name="Image 5" descr="/sessions/tender-modest-edison/mnt/outputs/deck/icons/idcard_white.png"/>
          <p:cNvPicPr>
            <a:picLocks noChangeAspect="1"/>
          </p:cNvPicPr>
          <p:nvPr/>
        </p:nvPicPr>
        <p:blipFill>
          <a:blip r:embed="rId7"/>
          <a:stretch>
            <a:fillRect/>
          </a:stretch>
        </p:blipFill>
        <p:spPr>
          <a:xfrm>
            <a:off x="6652260" y="1897380"/>
            <a:ext cx="228600" cy="228600"/>
          </a:xfrm>
          <a:prstGeom prst="rect">
            <a:avLst/>
          </a:prstGeom>
        </p:spPr>
      </p:pic>
      <p:sp>
        <p:nvSpPr>
          <p:cNvPr id="30" name="Text 22"/>
          <p:cNvSpPr/>
          <p:nvPr/>
        </p:nvSpPr>
        <p:spPr>
          <a:xfrm>
            <a:off x="6510528" y="2340864"/>
            <a:ext cx="1005840" cy="287274"/>
          </a:xfrm>
          <a:prstGeom prst="rect">
            <a:avLst/>
          </a:prstGeom>
          <a:noFill/>
          <a:ln/>
        </p:spPr>
        <p:txBody>
          <a:bodyPr wrap="square" lIns="0" tIns="0" rIns="0" bIns="0" rtlCol="0" anchor="t"/>
          <a:lstStyle/>
          <a:p>
            <a:pPr marL="0" indent="0" algn="l">
              <a:lnSpc>
                <a:spcPct val="105000"/>
              </a:lnSpc>
              <a:buNone/>
            </a:pPr>
            <a:r>
              <a:rPr lang="en-US" sz="2000" b="1" dirty="0">
                <a:solidFill>
                  <a:srgbClr val="0A2F5C"/>
                </a:solidFill>
                <a:latin typeface="Times New Roman" pitchFamily="34" charset="0"/>
                <a:ea typeface="Times New Roman" pitchFamily="34" charset="-122"/>
                <a:cs typeface="Times New Roman" pitchFamily="34" charset="-120"/>
              </a:rPr>
              <a:t>1.098</a:t>
            </a:r>
            <a:endParaRPr lang="en-US" sz="2000" dirty="0"/>
          </a:p>
        </p:txBody>
      </p:sp>
      <p:sp>
        <p:nvSpPr>
          <p:cNvPr id="31" name="Text 23"/>
          <p:cNvSpPr/>
          <p:nvPr/>
        </p:nvSpPr>
        <p:spPr>
          <a:xfrm>
            <a:off x="6510528" y="2683002"/>
            <a:ext cx="1152144" cy="800862"/>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Cấp thẻ căn cước</a:t>
            </a:r>
            <a:endParaRPr lang="en-US" dirty="0"/>
          </a:p>
        </p:txBody>
      </p:sp>
      <p:sp>
        <p:nvSpPr>
          <p:cNvPr id="32" name="Shape 24"/>
          <p:cNvSpPr/>
          <p:nvPr/>
        </p:nvSpPr>
        <p:spPr>
          <a:xfrm>
            <a:off x="7790688" y="1627632"/>
            <a:ext cx="1298448" cy="1965960"/>
          </a:xfrm>
          <a:prstGeom prst="roundRect">
            <a:avLst>
              <a:gd name="adj" fmla="val 6338"/>
            </a:avLst>
          </a:prstGeom>
          <a:solidFill>
            <a:srgbClr val="F6FAFD"/>
          </a:solidFill>
          <a:ln/>
          <a:effectLst>
            <a:outerShdw blurRad="114300" dist="38100" dir="5400000" algn="bl" rotWithShape="0">
              <a:srgbClr val="0A2F5C">
                <a:alpha val="10000"/>
              </a:srgbClr>
            </a:outerShdw>
          </a:effectLst>
        </p:spPr>
      </p:sp>
      <p:sp>
        <p:nvSpPr>
          <p:cNvPr id="33" name="Shape 25"/>
          <p:cNvSpPr/>
          <p:nvPr/>
        </p:nvSpPr>
        <p:spPr>
          <a:xfrm>
            <a:off x="7964424" y="1783080"/>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34" name="Image 6" descr="/sessions/tender-modest-edison/mnt/outputs/deck/icons/idcard_white.png"/>
          <p:cNvPicPr>
            <a:picLocks noChangeAspect="1"/>
          </p:cNvPicPr>
          <p:nvPr/>
        </p:nvPicPr>
        <p:blipFill>
          <a:blip r:embed="rId7"/>
          <a:stretch>
            <a:fillRect/>
          </a:stretch>
        </p:blipFill>
        <p:spPr>
          <a:xfrm>
            <a:off x="8078724" y="1897380"/>
            <a:ext cx="228600" cy="228600"/>
          </a:xfrm>
          <a:prstGeom prst="rect">
            <a:avLst/>
          </a:prstGeom>
        </p:spPr>
      </p:pic>
      <p:sp>
        <p:nvSpPr>
          <p:cNvPr id="35" name="Text 26"/>
          <p:cNvSpPr/>
          <p:nvPr/>
        </p:nvSpPr>
        <p:spPr>
          <a:xfrm>
            <a:off x="7936992" y="2340864"/>
            <a:ext cx="1005840" cy="287274"/>
          </a:xfrm>
          <a:prstGeom prst="rect">
            <a:avLst/>
          </a:prstGeom>
          <a:noFill/>
          <a:ln/>
        </p:spPr>
        <p:txBody>
          <a:bodyPr wrap="square" lIns="0" tIns="0" rIns="0" bIns="0" rtlCol="0" anchor="t"/>
          <a:lstStyle/>
          <a:p>
            <a:pPr marL="0" indent="0" algn="l">
              <a:lnSpc>
                <a:spcPct val="105000"/>
              </a:lnSpc>
              <a:buNone/>
            </a:pPr>
            <a:r>
              <a:rPr lang="en-US" sz="2000" b="1" dirty="0">
                <a:solidFill>
                  <a:srgbClr val="0A2F5C"/>
                </a:solidFill>
                <a:latin typeface="Times New Roman" pitchFamily="34" charset="0"/>
                <a:ea typeface="Times New Roman" pitchFamily="34" charset="-122"/>
                <a:cs typeface="Times New Roman" pitchFamily="34" charset="-120"/>
              </a:rPr>
              <a:t>418</a:t>
            </a:r>
            <a:endParaRPr lang="en-US" sz="2000" dirty="0"/>
          </a:p>
        </p:txBody>
      </p:sp>
      <p:sp>
        <p:nvSpPr>
          <p:cNvPr id="36" name="Text 27"/>
          <p:cNvSpPr/>
          <p:nvPr/>
        </p:nvSpPr>
        <p:spPr>
          <a:xfrm>
            <a:off x="7936992" y="2683002"/>
            <a:ext cx="1152144" cy="800862"/>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Đăng ký xe trực tuyến</a:t>
            </a:r>
            <a:endParaRPr lang="en-US" dirty="0"/>
          </a:p>
        </p:txBody>
      </p:sp>
      <p:sp>
        <p:nvSpPr>
          <p:cNvPr id="37" name="Shape 28"/>
          <p:cNvSpPr/>
          <p:nvPr/>
        </p:nvSpPr>
        <p:spPr>
          <a:xfrm>
            <a:off x="9217152" y="1627632"/>
            <a:ext cx="1298448" cy="1965960"/>
          </a:xfrm>
          <a:prstGeom prst="roundRect">
            <a:avLst>
              <a:gd name="adj" fmla="val 6338"/>
            </a:avLst>
          </a:prstGeom>
          <a:solidFill>
            <a:srgbClr val="F6FAFD"/>
          </a:solidFill>
          <a:ln/>
          <a:effectLst>
            <a:outerShdw blurRad="114300" dist="38100" dir="5400000" algn="bl" rotWithShape="0">
              <a:srgbClr val="0A2F5C">
                <a:alpha val="10000"/>
              </a:srgbClr>
            </a:outerShdw>
          </a:effectLst>
        </p:spPr>
      </p:sp>
      <p:sp>
        <p:nvSpPr>
          <p:cNvPr id="38" name="Shape 29"/>
          <p:cNvSpPr/>
          <p:nvPr/>
        </p:nvSpPr>
        <p:spPr>
          <a:xfrm>
            <a:off x="9390888" y="1783080"/>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39" name="Image 7" descr="/sessions/tender-modest-edison/mnt/outputs/deck/icons/idcard_white.png"/>
          <p:cNvPicPr>
            <a:picLocks noChangeAspect="1"/>
          </p:cNvPicPr>
          <p:nvPr/>
        </p:nvPicPr>
        <p:blipFill>
          <a:blip r:embed="rId7"/>
          <a:stretch>
            <a:fillRect/>
          </a:stretch>
        </p:blipFill>
        <p:spPr>
          <a:xfrm>
            <a:off x="9505188" y="1897380"/>
            <a:ext cx="228600" cy="228600"/>
          </a:xfrm>
          <a:prstGeom prst="rect">
            <a:avLst/>
          </a:prstGeom>
        </p:spPr>
      </p:pic>
      <p:sp>
        <p:nvSpPr>
          <p:cNvPr id="40" name="Text 30"/>
          <p:cNvSpPr/>
          <p:nvPr/>
        </p:nvSpPr>
        <p:spPr>
          <a:xfrm>
            <a:off x="9363456" y="2340864"/>
            <a:ext cx="1005840" cy="287274"/>
          </a:xfrm>
          <a:prstGeom prst="rect">
            <a:avLst/>
          </a:prstGeom>
          <a:noFill/>
          <a:ln/>
        </p:spPr>
        <p:txBody>
          <a:bodyPr wrap="square" lIns="0" tIns="0" rIns="0" bIns="0" rtlCol="0" anchor="t"/>
          <a:lstStyle/>
          <a:p>
            <a:pPr marL="0" indent="0" algn="l">
              <a:lnSpc>
                <a:spcPct val="105000"/>
              </a:lnSpc>
              <a:buNone/>
            </a:pPr>
            <a:r>
              <a:rPr lang="en-US" sz="2000" b="1" dirty="0">
                <a:solidFill>
                  <a:srgbClr val="0A2F5C"/>
                </a:solidFill>
                <a:latin typeface="Times New Roman" pitchFamily="34" charset="0"/>
                <a:ea typeface="Times New Roman" pitchFamily="34" charset="-122"/>
                <a:cs typeface="Times New Roman" pitchFamily="34" charset="-120"/>
              </a:rPr>
              <a:t>121</a:t>
            </a:r>
            <a:endParaRPr lang="en-US" sz="2000" dirty="0"/>
          </a:p>
        </p:txBody>
      </p:sp>
      <p:sp>
        <p:nvSpPr>
          <p:cNvPr id="41" name="Text 31"/>
          <p:cNvSpPr/>
          <p:nvPr/>
        </p:nvSpPr>
        <p:spPr>
          <a:xfrm>
            <a:off x="9363456" y="2683002"/>
            <a:ext cx="1152144" cy="800862"/>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Cấp đổi GPLX</a:t>
            </a:r>
            <a:endParaRPr lang="en-US" dirty="0"/>
          </a:p>
        </p:txBody>
      </p:sp>
      <p:sp>
        <p:nvSpPr>
          <p:cNvPr id="42" name="Shape 32"/>
          <p:cNvSpPr/>
          <p:nvPr/>
        </p:nvSpPr>
        <p:spPr>
          <a:xfrm>
            <a:off x="10643616" y="1627632"/>
            <a:ext cx="1298448" cy="1965960"/>
          </a:xfrm>
          <a:prstGeom prst="roundRect">
            <a:avLst>
              <a:gd name="adj" fmla="val 6338"/>
            </a:avLst>
          </a:prstGeom>
          <a:solidFill>
            <a:srgbClr val="F6FAFD"/>
          </a:solidFill>
          <a:ln/>
          <a:effectLst>
            <a:outerShdw blurRad="114300" dist="38100" dir="5400000" algn="bl" rotWithShape="0">
              <a:srgbClr val="0A2F5C">
                <a:alpha val="10000"/>
              </a:srgbClr>
            </a:outerShdw>
          </a:effectLst>
        </p:spPr>
      </p:sp>
      <p:sp>
        <p:nvSpPr>
          <p:cNvPr id="43" name="Shape 33"/>
          <p:cNvSpPr/>
          <p:nvPr/>
        </p:nvSpPr>
        <p:spPr>
          <a:xfrm>
            <a:off x="10817352" y="1783080"/>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44" name="Image 8" descr="/sessions/tender-modest-edison/mnt/outputs/deck/icons/idcard_white.png"/>
          <p:cNvPicPr>
            <a:picLocks noChangeAspect="1"/>
          </p:cNvPicPr>
          <p:nvPr/>
        </p:nvPicPr>
        <p:blipFill>
          <a:blip r:embed="rId7"/>
          <a:stretch>
            <a:fillRect/>
          </a:stretch>
        </p:blipFill>
        <p:spPr>
          <a:xfrm>
            <a:off x="10931652" y="1897380"/>
            <a:ext cx="228600" cy="228600"/>
          </a:xfrm>
          <a:prstGeom prst="rect">
            <a:avLst/>
          </a:prstGeom>
        </p:spPr>
      </p:pic>
      <p:sp>
        <p:nvSpPr>
          <p:cNvPr id="45" name="Text 34"/>
          <p:cNvSpPr/>
          <p:nvPr/>
        </p:nvSpPr>
        <p:spPr>
          <a:xfrm>
            <a:off x="10789920" y="2340864"/>
            <a:ext cx="1005840" cy="287274"/>
          </a:xfrm>
          <a:prstGeom prst="rect">
            <a:avLst/>
          </a:prstGeom>
          <a:noFill/>
          <a:ln/>
        </p:spPr>
        <p:txBody>
          <a:bodyPr wrap="square" lIns="0" tIns="0" rIns="0" bIns="0" rtlCol="0" anchor="t"/>
          <a:lstStyle/>
          <a:p>
            <a:pPr marL="0" indent="0" algn="l">
              <a:lnSpc>
                <a:spcPct val="105000"/>
              </a:lnSpc>
              <a:buNone/>
            </a:pPr>
            <a:r>
              <a:rPr lang="en-US" sz="2000" b="1" dirty="0">
                <a:solidFill>
                  <a:srgbClr val="0A2F5C"/>
                </a:solidFill>
                <a:latin typeface="Times New Roman" pitchFamily="34" charset="0"/>
                <a:ea typeface="Times New Roman" pitchFamily="34" charset="-122"/>
                <a:cs typeface="Times New Roman" pitchFamily="34" charset="-120"/>
              </a:rPr>
              <a:t>29</a:t>
            </a:r>
            <a:endParaRPr lang="en-US" sz="2000" dirty="0"/>
          </a:p>
        </p:txBody>
      </p:sp>
      <p:sp>
        <p:nvSpPr>
          <p:cNvPr id="46" name="Text 35"/>
          <p:cNvSpPr/>
          <p:nvPr/>
        </p:nvSpPr>
        <p:spPr>
          <a:xfrm>
            <a:off x="10789920" y="2683002"/>
            <a:ext cx="1152144" cy="800862"/>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Cấp GCN ANTT</a:t>
            </a:r>
            <a:endParaRPr lang="en-US" dirty="0"/>
          </a:p>
        </p:txBody>
      </p:sp>
      <p:sp>
        <p:nvSpPr>
          <p:cNvPr id="47" name="Shape 36"/>
          <p:cNvSpPr/>
          <p:nvPr/>
        </p:nvSpPr>
        <p:spPr>
          <a:xfrm>
            <a:off x="4937760" y="3794760"/>
            <a:ext cx="6748272" cy="2377440"/>
          </a:xfrm>
          <a:prstGeom prst="roundRect">
            <a:avLst>
              <a:gd name="adj" fmla="val 3077"/>
            </a:avLst>
          </a:prstGeom>
          <a:solidFill>
            <a:srgbClr val="F6FAFD"/>
          </a:solidFill>
          <a:ln/>
          <a:effectLst>
            <a:outerShdw blurRad="114300" dist="38100" dir="5400000" algn="bl" rotWithShape="0">
              <a:srgbClr val="0A2F5C">
                <a:alpha val="10000"/>
              </a:srgbClr>
            </a:outerShdw>
          </a:effectLst>
        </p:spPr>
      </p:sp>
      <p:sp>
        <p:nvSpPr>
          <p:cNvPr id="48" name="Shape 37"/>
          <p:cNvSpPr/>
          <p:nvPr/>
        </p:nvSpPr>
        <p:spPr>
          <a:xfrm>
            <a:off x="5093208" y="3950208"/>
            <a:ext cx="457200" cy="457200"/>
          </a:xfrm>
          <a:prstGeom prst="ellipse">
            <a:avLst/>
          </a:prstGeom>
          <a:solidFill>
            <a:srgbClr val="0A2F5C"/>
          </a:solidFill>
          <a:ln/>
          <a:effectLst>
            <a:outerShdw blurRad="101600" dist="38100" dir="5400000" algn="bl" rotWithShape="0">
              <a:srgbClr val="0A2F5C">
                <a:alpha val="16000"/>
              </a:srgbClr>
            </a:outerShdw>
          </a:effectLst>
        </p:spPr>
      </p:sp>
      <p:pic>
        <p:nvPicPr>
          <p:cNvPr id="49" name="Image 9" descr="/sessions/tender-modest-edison/mnt/outputs/deck/icons/userShield_white.png"/>
          <p:cNvPicPr>
            <a:picLocks noChangeAspect="1"/>
          </p:cNvPicPr>
          <p:nvPr/>
        </p:nvPicPr>
        <p:blipFill>
          <a:blip r:embed="rId8"/>
          <a:stretch>
            <a:fillRect/>
          </a:stretch>
        </p:blipFill>
        <p:spPr>
          <a:xfrm>
            <a:off x="5207508" y="4064508"/>
            <a:ext cx="228600" cy="228600"/>
          </a:xfrm>
          <a:prstGeom prst="rect">
            <a:avLst/>
          </a:prstGeom>
        </p:spPr>
      </p:pic>
      <p:sp>
        <p:nvSpPr>
          <p:cNvPr id="50" name="Text 38"/>
          <p:cNvSpPr/>
          <p:nvPr/>
        </p:nvSpPr>
        <p:spPr>
          <a:xfrm>
            <a:off x="5687568" y="3950208"/>
            <a:ext cx="5833872"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itchFamily="34" charset="0"/>
                <a:ea typeface="Times New Roman" pitchFamily="34" charset="-122"/>
                <a:cs typeface="Times New Roman" pitchFamily="34" charset="-120"/>
              </a:rPr>
              <a:t>Kết quả nổi bật của Công an xã trong 6 tháng</a:t>
            </a:r>
            <a:endParaRPr lang="en-US" sz="2000" dirty="0"/>
          </a:p>
        </p:txBody>
      </p:sp>
      <p:sp>
        <p:nvSpPr>
          <p:cNvPr id="51" name="Text 39"/>
          <p:cNvSpPr/>
          <p:nvPr/>
        </p:nvSpPr>
        <p:spPr>
          <a:xfrm>
            <a:off x="5157215" y="4453128"/>
            <a:ext cx="6402373" cy="15361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Tiếp nhận, xử lý toàn bộ khối lượng hồ sơ trên bảo đảm đúng hạn, góp phần hoàn thiện nền tảng dữ liệu dân cư phục vụ quản lý nhà nước và an ninh trật tự</a:t>
            </a:r>
            <a:endParaRPr lang="en-US" dirty="0">
              <a:latin typeface="Times New Roman" panose="02020603050405020304" pitchFamily="18" charset="0"/>
              <a:cs typeface="Times New Roman" panose="02020603050405020304" pitchFamily="18" charset="0"/>
            </a:endParaRPr>
          </a:p>
        </p:txBody>
      </p:sp>
      <p:sp>
        <p:nvSpPr>
          <p:cNvPr id="53" name="Text 41"/>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17 / 30</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B.II</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Nhiệm vụ khoa học công nghệ cấp xã</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lightbulb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5440680" cy="2286000"/>
          </a:xfrm>
          <a:prstGeom prst="roundRect">
            <a:avLst>
              <a:gd name="adj" fmla="val 3200"/>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58368" y="175564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9" name="Image 2" descr="/sessions/tender-modest-edison/mnt/outputs/deck/icons/seedling_white.png"/>
          <p:cNvPicPr>
            <a:picLocks noChangeAspect="1"/>
          </p:cNvPicPr>
          <p:nvPr/>
        </p:nvPicPr>
        <p:blipFill>
          <a:blip r:embed="rId5"/>
          <a:stretch>
            <a:fillRect/>
          </a:stretch>
        </p:blipFill>
        <p:spPr>
          <a:xfrm>
            <a:off x="772668" y="1869948"/>
            <a:ext cx="228600" cy="228600"/>
          </a:xfrm>
          <a:prstGeom prst="rect">
            <a:avLst/>
          </a:prstGeom>
        </p:spPr>
      </p:pic>
      <p:sp>
        <p:nvSpPr>
          <p:cNvPr id="10" name="Text 5"/>
          <p:cNvSpPr/>
          <p:nvPr/>
        </p:nvSpPr>
        <p:spPr>
          <a:xfrm>
            <a:off x="1252728" y="1755648"/>
            <a:ext cx="4526280" cy="457200"/>
          </a:xfrm>
          <a:prstGeom prst="rect">
            <a:avLst/>
          </a:prstGeom>
          <a:noFill/>
          <a:ln/>
        </p:spPr>
        <p:txBody>
          <a:bodyPr wrap="square" lIns="0" tIns="0" rIns="0" bIns="0" rtlCol="0" anchor="ctr"/>
          <a:lstStyle/>
          <a:p>
            <a:pPr marL="0" indent="0">
              <a:buNone/>
            </a:pPr>
            <a:r>
              <a:rPr lang="en-US" sz="2200" b="1" dirty="0">
                <a:solidFill>
                  <a:srgbClr val="0A2F5C"/>
                </a:solidFill>
                <a:latin typeface="Times New Roman" pitchFamily="34" charset="0"/>
                <a:ea typeface="Times New Roman" pitchFamily="34" charset="-122"/>
                <a:cs typeface="Times New Roman" pitchFamily="34" charset="-120"/>
              </a:rPr>
              <a:t>01. Dự án số hóa vùng trồng</a:t>
            </a:r>
            <a:endParaRPr lang="en-US" sz="2200" dirty="0"/>
          </a:p>
        </p:txBody>
      </p:sp>
      <p:sp>
        <p:nvSpPr>
          <p:cNvPr id="11" name="Text 6"/>
          <p:cNvSpPr/>
          <p:nvPr/>
        </p:nvSpPr>
        <p:spPr>
          <a:xfrm>
            <a:off x="722376" y="2258568"/>
            <a:ext cx="5001768" cy="144475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sz="2000" dirty="0">
                <a:solidFill>
                  <a:srgbClr val="16324A"/>
                </a:solidFill>
                <a:latin typeface="Times New Roman" pitchFamily="34" charset="0"/>
                <a:ea typeface="Times New Roman" pitchFamily="34" charset="-122"/>
                <a:cs typeface="Times New Roman" pitchFamily="34" charset="-120"/>
              </a:rPr>
              <a:t>Đã rà soát, đánh giá; đang thẩm định giá, dự toán; đang phê duyệt hồ sơ</a:t>
            </a:r>
            <a:endParaRPr lang="en-US" sz="2000" dirty="0"/>
          </a:p>
        </p:txBody>
      </p:sp>
      <p:sp>
        <p:nvSpPr>
          <p:cNvPr id="12" name="Shape 7"/>
          <p:cNvSpPr/>
          <p:nvPr/>
        </p:nvSpPr>
        <p:spPr>
          <a:xfrm>
            <a:off x="6172200" y="1600200"/>
            <a:ext cx="5102352" cy="2286000"/>
          </a:xfrm>
          <a:prstGeom prst="roundRect">
            <a:avLst>
              <a:gd name="adj" fmla="val 3200"/>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6327648" y="1755648"/>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4" name="Image 3" descr="/sessions/tender-modest-edison/mnt/outputs/deck/icons/store_white.png"/>
          <p:cNvPicPr>
            <a:picLocks noChangeAspect="1"/>
          </p:cNvPicPr>
          <p:nvPr/>
        </p:nvPicPr>
        <p:blipFill>
          <a:blip r:embed="rId6"/>
          <a:stretch>
            <a:fillRect/>
          </a:stretch>
        </p:blipFill>
        <p:spPr>
          <a:xfrm>
            <a:off x="6441948" y="1869948"/>
            <a:ext cx="228600" cy="228600"/>
          </a:xfrm>
          <a:prstGeom prst="rect">
            <a:avLst/>
          </a:prstGeom>
        </p:spPr>
      </p:pic>
      <p:sp>
        <p:nvSpPr>
          <p:cNvPr id="15" name="Text 9"/>
          <p:cNvSpPr/>
          <p:nvPr/>
        </p:nvSpPr>
        <p:spPr>
          <a:xfrm>
            <a:off x="6922008" y="1755648"/>
            <a:ext cx="4352544"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itchFamily="34" charset="0"/>
                <a:ea typeface="Times New Roman" pitchFamily="34" charset="-122"/>
                <a:cs typeface="Times New Roman" pitchFamily="34" charset="-120"/>
              </a:rPr>
              <a:t>02. Chuyển đổi số Chợ Văn hóa Bắc Hà</a:t>
            </a:r>
            <a:endParaRPr lang="en-US" sz="2000" dirty="0"/>
          </a:p>
        </p:txBody>
      </p:sp>
      <p:sp>
        <p:nvSpPr>
          <p:cNvPr id="16" name="Text 10"/>
          <p:cNvSpPr/>
          <p:nvPr/>
        </p:nvSpPr>
        <p:spPr>
          <a:xfrm>
            <a:off x="6391656" y="2258568"/>
            <a:ext cx="4727448" cy="144475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sz="2000" dirty="0">
                <a:solidFill>
                  <a:srgbClr val="16324A"/>
                </a:solidFill>
                <a:latin typeface="Times New Roman" pitchFamily="34" charset="0"/>
                <a:ea typeface="Times New Roman" pitchFamily="34" charset="-122"/>
                <a:cs typeface="Times New Roman" pitchFamily="34" charset="-120"/>
              </a:rPr>
              <a:t>Gắn mã QR thanh toán tại 195/308 gian hàng; Dự án Smart Chợ chờ phê duyệt, giải ngân vốn</a:t>
            </a:r>
            <a:endParaRPr lang="en-US" sz="2000" dirty="0"/>
          </a:p>
        </p:txBody>
      </p:sp>
      <p:sp>
        <p:nvSpPr>
          <p:cNvPr id="17" name="Shape 11"/>
          <p:cNvSpPr/>
          <p:nvPr/>
        </p:nvSpPr>
        <p:spPr>
          <a:xfrm>
            <a:off x="502920" y="4023360"/>
            <a:ext cx="11183112" cy="2011680"/>
          </a:xfrm>
          <a:prstGeom prst="roundRect">
            <a:avLst>
              <a:gd name="adj" fmla="val 3636"/>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658368" y="417880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19" name="Image 4" descr="/sessions/tender-modest-edison/mnt/outputs/deck/icons/database_white.png"/>
          <p:cNvPicPr>
            <a:picLocks noChangeAspect="1"/>
          </p:cNvPicPr>
          <p:nvPr/>
        </p:nvPicPr>
        <p:blipFill>
          <a:blip r:embed="rId7"/>
          <a:stretch>
            <a:fillRect/>
          </a:stretch>
        </p:blipFill>
        <p:spPr>
          <a:xfrm>
            <a:off x="772668" y="4293108"/>
            <a:ext cx="228600" cy="228600"/>
          </a:xfrm>
          <a:prstGeom prst="rect">
            <a:avLst/>
          </a:prstGeom>
        </p:spPr>
      </p:pic>
      <p:sp>
        <p:nvSpPr>
          <p:cNvPr id="20" name="Text 13"/>
          <p:cNvSpPr/>
          <p:nvPr/>
        </p:nvSpPr>
        <p:spPr>
          <a:xfrm>
            <a:off x="1252728" y="4178808"/>
            <a:ext cx="10268712" cy="457200"/>
          </a:xfrm>
          <a:prstGeom prst="rect">
            <a:avLst/>
          </a:prstGeom>
          <a:noFill/>
          <a:ln/>
        </p:spPr>
        <p:txBody>
          <a:bodyPr wrap="square" lIns="0" tIns="0" rIns="0" bIns="0" rtlCol="0" anchor="ctr"/>
          <a:lstStyle/>
          <a:p>
            <a:pPr marL="0" indent="0">
              <a:buNone/>
            </a:pPr>
            <a:r>
              <a:rPr lang="en-US" sz="2200" b="1" dirty="0">
                <a:solidFill>
                  <a:srgbClr val="0A2F5C"/>
                </a:solidFill>
                <a:latin typeface="Times New Roman" pitchFamily="34" charset="0"/>
                <a:ea typeface="Times New Roman" pitchFamily="34" charset="-122"/>
                <a:cs typeface="Times New Roman" pitchFamily="34" charset="-120"/>
              </a:rPr>
              <a:t>Sáng kiến &amp; định hướng (Công văn số 635-CV/ĐU ngày 25/3/2026)</a:t>
            </a:r>
            <a:endParaRPr lang="en-US" sz="2200" dirty="0"/>
          </a:p>
        </p:txBody>
      </p:sp>
      <p:sp>
        <p:nvSpPr>
          <p:cNvPr id="21" name="Text 14"/>
          <p:cNvSpPr/>
          <p:nvPr/>
        </p:nvSpPr>
        <p:spPr>
          <a:xfrm>
            <a:off x="722376" y="4681728"/>
            <a:ext cx="10744200" cy="117043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Đề xuất "Bản đồ số dữ liệu kinh tế - xã hội" và "Kênh tương tác số liên thông"</a:t>
            </a:r>
            <a:endParaRPr lang="en-US" dirty="0">
              <a:latin typeface="Times New Roman" panose="02020603050405020304" pitchFamily="18" charset="0"/>
              <a:cs typeface="Times New Roman" panose="02020603050405020304" pitchFamily="18" charset="0"/>
            </a:endParaRPr>
          </a:p>
          <a:p>
            <a:pPr marL="177800" indent="-177800">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Nghiên cứu mô hình nông nghiệp thông minh gắn du lịch trải nghiệm; hoàn thiện dữ liệu sản phẩm nông nghiệp chủ lực; truy xuất nguồn gốc qua mã QR</a:t>
            </a:r>
            <a:endParaRPr lang="en-US" dirty="0">
              <a:latin typeface="Times New Roman" panose="02020603050405020304" pitchFamily="18" charset="0"/>
              <a:cs typeface="Times New Roman" panose="02020603050405020304" pitchFamily="18" charset="0"/>
            </a:endParaRPr>
          </a:p>
        </p:txBody>
      </p:sp>
      <p:sp>
        <p:nvSpPr>
          <p:cNvPr id="23" name="Text 16"/>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18 / 30</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B.II</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Khởi nghiệp, đổi mới sáng tạo từ cơ sở</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star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3602736" cy="1691640"/>
          </a:xfrm>
          <a:prstGeom prst="roundRect">
            <a:avLst>
              <a:gd name="adj" fmla="val 4324"/>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58368" y="175564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9" name="Image 2" descr="/sessions/tender-modest-edison/mnt/outputs/deck/icons/star_white.png"/>
          <p:cNvPicPr>
            <a:picLocks noChangeAspect="1"/>
          </p:cNvPicPr>
          <p:nvPr/>
        </p:nvPicPr>
        <p:blipFill>
          <a:blip r:embed="rId4"/>
          <a:stretch>
            <a:fillRect/>
          </a:stretch>
        </p:blipFill>
        <p:spPr>
          <a:xfrm>
            <a:off x="772668" y="1869948"/>
            <a:ext cx="228600" cy="228600"/>
          </a:xfrm>
          <a:prstGeom prst="rect">
            <a:avLst/>
          </a:prstGeom>
        </p:spPr>
      </p:pic>
      <p:sp>
        <p:nvSpPr>
          <p:cNvPr id="10" name="Text 5"/>
          <p:cNvSpPr/>
          <p:nvPr/>
        </p:nvSpPr>
        <p:spPr>
          <a:xfrm>
            <a:off x="1252728" y="1755648"/>
            <a:ext cx="2688336"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itchFamily="34" charset="0"/>
                <a:ea typeface="Times New Roman" pitchFamily="34" charset="-122"/>
                <a:cs typeface="Times New Roman" pitchFamily="34" charset="-120"/>
              </a:rPr>
              <a:t>Giải Nhì cấp tỉnh</a:t>
            </a:r>
            <a:endParaRPr lang="en-US" sz="2000" dirty="0"/>
          </a:p>
        </p:txBody>
      </p:sp>
      <p:sp>
        <p:nvSpPr>
          <p:cNvPr id="11" name="Text 6"/>
          <p:cNvSpPr/>
          <p:nvPr/>
        </p:nvSpPr>
        <p:spPr>
          <a:xfrm>
            <a:off x="722376" y="2258568"/>
            <a:ext cx="3163824" cy="85039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Cuộc thi KHKT — "Đa dạng hóa sản phẩm từ Tiên Ngân Sâm"</a:t>
            </a:r>
            <a:endParaRPr lang="en-US" dirty="0"/>
          </a:p>
        </p:txBody>
      </p:sp>
      <p:sp>
        <p:nvSpPr>
          <p:cNvPr id="12" name="Shape 7"/>
          <p:cNvSpPr/>
          <p:nvPr/>
        </p:nvSpPr>
        <p:spPr>
          <a:xfrm>
            <a:off x="4288536" y="1600200"/>
            <a:ext cx="3602736" cy="1691640"/>
          </a:xfrm>
          <a:prstGeom prst="roundRect">
            <a:avLst>
              <a:gd name="adj" fmla="val 4324"/>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4443984" y="175564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14" name="Image 3" descr="/sessions/tender-modest-edison/mnt/outputs/deck/icons/star_white.png"/>
          <p:cNvPicPr>
            <a:picLocks noChangeAspect="1"/>
          </p:cNvPicPr>
          <p:nvPr/>
        </p:nvPicPr>
        <p:blipFill>
          <a:blip r:embed="rId4"/>
          <a:stretch>
            <a:fillRect/>
          </a:stretch>
        </p:blipFill>
        <p:spPr>
          <a:xfrm>
            <a:off x="4558284" y="1869948"/>
            <a:ext cx="228600" cy="228600"/>
          </a:xfrm>
          <a:prstGeom prst="rect">
            <a:avLst/>
          </a:prstGeom>
        </p:spPr>
      </p:pic>
      <p:sp>
        <p:nvSpPr>
          <p:cNvPr id="15" name="Text 9"/>
          <p:cNvSpPr/>
          <p:nvPr/>
        </p:nvSpPr>
        <p:spPr>
          <a:xfrm>
            <a:off x="5038344" y="1755648"/>
            <a:ext cx="2688336"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itchFamily="34" charset="0"/>
                <a:ea typeface="Times New Roman" pitchFamily="34" charset="-122"/>
                <a:cs typeface="Times New Roman" pitchFamily="34" charset="-120"/>
              </a:rPr>
              <a:t>Giải Ba toàn quốc</a:t>
            </a:r>
            <a:endParaRPr lang="en-US" sz="2000" dirty="0"/>
          </a:p>
        </p:txBody>
      </p:sp>
      <p:sp>
        <p:nvSpPr>
          <p:cNvPr id="16" name="Text 10"/>
          <p:cNvSpPr/>
          <p:nvPr/>
        </p:nvSpPr>
        <p:spPr>
          <a:xfrm>
            <a:off x="4507992" y="2258568"/>
            <a:ext cx="3163824" cy="85039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Cuộc thi SV-STARTUP lần thứ VIII</a:t>
            </a:r>
            <a:endParaRPr lang="en-US" dirty="0"/>
          </a:p>
        </p:txBody>
      </p:sp>
      <p:sp>
        <p:nvSpPr>
          <p:cNvPr id="17" name="Shape 11"/>
          <p:cNvSpPr/>
          <p:nvPr/>
        </p:nvSpPr>
        <p:spPr>
          <a:xfrm>
            <a:off x="8074152" y="1600200"/>
            <a:ext cx="3602736" cy="1691640"/>
          </a:xfrm>
          <a:prstGeom prst="roundRect">
            <a:avLst>
              <a:gd name="adj" fmla="val 4324"/>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8229600" y="175564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19" name="Image 4" descr="/sessions/tender-modest-edison/mnt/outputs/deck/icons/star_white.png"/>
          <p:cNvPicPr>
            <a:picLocks noChangeAspect="1"/>
          </p:cNvPicPr>
          <p:nvPr/>
        </p:nvPicPr>
        <p:blipFill>
          <a:blip r:embed="rId4"/>
          <a:stretch>
            <a:fillRect/>
          </a:stretch>
        </p:blipFill>
        <p:spPr>
          <a:xfrm>
            <a:off x="8343900" y="1869948"/>
            <a:ext cx="228600" cy="228600"/>
          </a:xfrm>
          <a:prstGeom prst="rect">
            <a:avLst/>
          </a:prstGeom>
        </p:spPr>
      </p:pic>
      <p:sp>
        <p:nvSpPr>
          <p:cNvPr id="20" name="Text 13"/>
          <p:cNvSpPr/>
          <p:nvPr/>
        </p:nvSpPr>
        <p:spPr>
          <a:xfrm>
            <a:off x="8823960" y="1755648"/>
            <a:ext cx="2688336"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itchFamily="34" charset="0"/>
                <a:ea typeface="Times New Roman" pitchFamily="34" charset="-122"/>
                <a:cs typeface="Times New Roman" pitchFamily="34" charset="-120"/>
              </a:rPr>
              <a:t>Giải Nhì cấp tỉnh</a:t>
            </a:r>
            <a:endParaRPr lang="en-US" sz="2000" dirty="0"/>
          </a:p>
        </p:txBody>
      </p:sp>
      <p:sp>
        <p:nvSpPr>
          <p:cNvPr id="21" name="Text 14"/>
          <p:cNvSpPr/>
          <p:nvPr/>
        </p:nvSpPr>
        <p:spPr>
          <a:xfrm>
            <a:off x="8293608" y="2258568"/>
            <a:ext cx="3163824" cy="85039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Cuộc thi KHKT — dự án "Bản sắc số"</a:t>
            </a:r>
            <a:endParaRPr lang="en-US" dirty="0"/>
          </a:p>
        </p:txBody>
      </p:sp>
      <p:sp>
        <p:nvSpPr>
          <p:cNvPr id="22" name="Text 15"/>
          <p:cNvSpPr/>
          <p:nvPr/>
        </p:nvSpPr>
        <p:spPr>
          <a:xfrm>
            <a:off x="502920" y="3401568"/>
            <a:ext cx="11183112" cy="365760"/>
          </a:xfrm>
          <a:prstGeom prst="rect">
            <a:avLst/>
          </a:prstGeom>
          <a:noFill/>
          <a:ln/>
        </p:spPr>
        <p:txBody>
          <a:bodyPr wrap="square" lIns="0" tIns="0" rIns="0" bIns="0" rtlCol="0" anchor="ctr"/>
          <a:lstStyle/>
          <a:p>
            <a:pPr marL="0" indent="0" algn="ctr">
              <a:buNone/>
            </a:pPr>
            <a:r>
              <a:rPr lang="en-US" sz="1400" i="1" dirty="0">
                <a:solidFill>
                  <a:srgbClr val="5B7A99"/>
                </a:solidFill>
                <a:latin typeface="Times New Roman" pitchFamily="34" charset="0"/>
                <a:ea typeface="Times New Roman" pitchFamily="34" charset="-122"/>
                <a:cs typeface="Times New Roman" pitchFamily="34" charset="-120"/>
              </a:rPr>
              <a:t>Trường Phổ thông Dân tộc nội trú THCS Thải Giàng Phố</a:t>
            </a:r>
            <a:endParaRPr lang="en-US" sz="1400" dirty="0"/>
          </a:p>
        </p:txBody>
      </p:sp>
      <p:sp>
        <p:nvSpPr>
          <p:cNvPr id="23" name="Shape 16"/>
          <p:cNvSpPr/>
          <p:nvPr/>
        </p:nvSpPr>
        <p:spPr>
          <a:xfrm>
            <a:off x="502920" y="3931920"/>
            <a:ext cx="2697480" cy="1965960"/>
          </a:xfrm>
          <a:prstGeom prst="roundRect">
            <a:avLst>
              <a:gd name="adj" fmla="val 4186"/>
            </a:avLst>
          </a:prstGeom>
          <a:solidFill>
            <a:srgbClr val="F6FAFD"/>
          </a:solidFill>
          <a:ln/>
          <a:effectLst>
            <a:outerShdw blurRad="114300" dist="38100" dir="5400000" algn="bl" rotWithShape="0">
              <a:srgbClr val="0A2F5C">
                <a:alpha val="10000"/>
              </a:srgbClr>
            </a:outerShdw>
          </a:effectLst>
        </p:spPr>
      </p:sp>
      <p:sp>
        <p:nvSpPr>
          <p:cNvPr id="24" name="Shape 17"/>
          <p:cNvSpPr/>
          <p:nvPr/>
        </p:nvSpPr>
        <p:spPr>
          <a:xfrm>
            <a:off x="676656" y="408736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25" name="Image 5" descr="/sessions/tender-modest-edison/mnt/outputs/deck/icons/usergrad_white.png"/>
          <p:cNvPicPr>
            <a:picLocks noChangeAspect="1"/>
          </p:cNvPicPr>
          <p:nvPr/>
        </p:nvPicPr>
        <p:blipFill>
          <a:blip r:embed="rId5"/>
          <a:stretch>
            <a:fillRect/>
          </a:stretch>
        </p:blipFill>
        <p:spPr>
          <a:xfrm>
            <a:off x="790956" y="4201668"/>
            <a:ext cx="228600" cy="228600"/>
          </a:xfrm>
          <a:prstGeom prst="rect">
            <a:avLst/>
          </a:prstGeom>
        </p:spPr>
      </p:pic>
      <p:sp>
        <p:nvSpPr>
          <p:cNvPr id="26" name="Text 18"/>
          <p:cNvSpPr/>
          <p:nvPr/>
        </p:nvSpPr>
        <p:spPr>
          <a:xfrm>
            <a:off x="1216152" y="4159689"/>
            <a:ext cx="1984248" cy="364744"/>
          </a:xfrm>
          <a:prstGeom prst="rect">
            <a:avLst/>
          </a:prstGeom>
          <a:noFill/>
          <a:ln/>
        </p:spPr>
        <p:txBody>
          <a:bodyPr wrap="square" lIns="0" tIns="0" rIns="0" bIns="0" rtlCol="0" anchor="t"/>
          <a:lstStyle/>
          <a:p>
            <a:pPr marL="0" indent="0" algn="l">
              <a:lnSpc>
                <a:spcPct val="105000"/>
              </a:lnSpc>
              <a:buNone/>
            </a:pPr>
            <a:r>
              <a:rPr lang="en-US" sz="2000" b="1" dirty="0">
                <a:solidFill>
                  <a:srgbClr val="0A2F5C"/>
                </a:solidFill>
                <a:latin typeface="Times New Roman" pitchFamily="34" charset="0"/>
                <a:ea typeface="Times New Roman" pitchFamily="34" charset="-122"/>
                <a:cs typeface="Times New Roman" pitchFamily="34" charset="-120"/>
              </a:rPr>
              <a:t>Trên 80</a:t>
            </a:r>
            <a:endParaRPr lang="en-US" sz="2000" dirty="0"/>
          </a:p>
        </p:txBody>
      </p:sp>
      <p:sp>
        <p:nvSpPr>
          <p:cNvPr id="27" name="Text 19"/>
          <p:cNvSpPr/>
          <p:nvPr/>
        </p:nvSpPr>
        <p:spPr>
          <a:xfrm>
            <a:off x="649224" y="4822952"/>
            <a:ext cx="2404872" cy="72339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hộ dân được hỗ trợ cài đặt, sử dụng nền tảng số</a:t>
            </a:r>
            <a:endParaRPr lang="en-US" dirty="0"/>
          </a:p>
        </p:txBody>
      </p:sp>
      <p:sp>
        <p:nvSpPr>
          <p:cNvPr id="28" name="Shape 20"/>
          <p:cNvSpPr/>
          <p:nvPr/>
        </p:nvSpPr>
        <p:spPr>
          <a:xfrm>
            <a:off x="3374136" y="3931920"/>
            <a:ext cx="2697480" cy="1965960"/>
          </a:xfrm>
          <a:prstGeom prst="roundRect">
            <a:avLst>
              <a:gd name="adj" fmla="val 4186"/>
            </a:avLst>
          </a:prstGeom>
          <a:solidFill>
            <a:srgbClr val="F6FAFD"/>
          </a:solidFill>
          <a:ln/>
          <a:effectLst>
            <a:outerShdw blurRad="114300" dist="38100" dir="5400000" algn="bl" rotWithShape="0">
              <a:srgbClr val="0A2F5C">
                <a:alpha val="10000"/>
              </a:srgbClr>
            </a:outerShdw>
          </a:effectLst>
        </p:spPr>
      </p:sp>
      <p:sp>
        <p:nvSpPr>
          <p:cNvPr id="29" name="Shape 21"/>
          <p:cNvSpPr/>
          <p:nvPr/>
        </p:nvSpPr>
        <p:spPr>
          <a:xfrm>
            <a:off x="3547872" y="4087368"/>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30" name="Image 6" descr="/sessions/tender-modest-edison/mnt/outputs/deck/icons/usergrad_white.png"/>
          <p:cNvPicPr>
            <a:picLocks noChangeAspect="1"/>
          </p:cNvPicPr>
          <p:nvPr/>
        </p:nvPicPr>
        <p:blipFill>
          <a:blip r:embed="rId5"/>
          <a:stretch>
            <a:fillRect/>
          </a:stretch>
        </p:blipFill>
        <p:spPr>
          <a:xfrm>
            <a:off x="3662172" y="4201668"/>
            <a:ext cx="228600" cy="228600"/>
          </a:xfrm>
          <a:prstGeom prst="rect">
            <a:avLst/>
          </a:prstGeom>
        </p:spPr>
      </p:pic>
      <p:sp>
        <p:nvSpPr>
          <p:cNvPr id="31" name="Text 22"/>
          <p:cNvSpPr/>
          <p:nvPr/>
        </p:nvSpPr>
        <p:spPr>
          <a:xfrm>
            <a:off x="4087368" y="4159689"/>
            <a:ext cx="1984248" cy="364744"/>
          </a:xfrm>
          <a:prstGeom prst="rect">
            <a:avLst/>
          </a:prstGeom>
          <a:noFill/>
          <a:ln/>
        </p:spPr>
        <p:txBody>
          <a:bodyPr wrap="square" lIns="0" tIns="0" rIns="0" bIns="0" rtlCol="0" anchor="t"/>
          <a:lstStyle/>
          <a:p>
            <a:pPr marL="0" indent="0" algn="l">
              <a:lnSpc>
                <a:spcPct val="105000"/>
              </a:lnSpc>
              <a:buNone/>
            </a:pPr>
            <a:r>
              <a:rPr lang="en-US" sz="2000" b="1" dirty="0">
                <a:solidFill>
                  <a:srgbClr val="0A2F5C"/>
                </a:solidFill>
                <a:latin typeface="Times New Roman" pitchFamily="34" charset="0"/>
                <a:ea typeface="Times New Roman" pitchFamily="34" charset="-122"/>
                <a:cs typeface="Times New Roman" pitchFamily="34" charset="-120"/>
              </a:rPr>
              <a:t>35</a:t>
            </a:r>
            <a:endParaRPr lang="en-US" sz="2000" dirty="0"/>
          </a:p>
        </p:txBody>
      </p:sp>
      <p:sp>
        <p:nvSpPr>
          <p:cNvPr id="32" name="Text 23"/>
          <p:cNvSpPr/>
          <p:nvPr/>
        </p:nvSpPr>
        <p:spPr>
          <a:xfrm>
            <a:off x="3520440" y="4822952"/>
            <a:ext cx="2404872" cy="72339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hộ sản xuất tiêu thụ nông sản qua mạng xã hội, sàn TMĐT</a:t>
            </a:r>
            <a:endParaRPr lang="en-US" dirty="0"/>
          </a:p>
        </p:txBody>
      </p:sp>
      <p:sp>
        <p:nvSpPr>
          <p:cNvPr id="33" name="Shape 24"/>
          <p:cNvSpPr/>
          <p:nvPr/>
        </p:nvSpPr>
        <p:spPr>
          <a:xfrm>
            <a:off x="6245352" y="3931920"/>
            <a:ext cx="2697480" cy="1965960"/>
          </a:xfrm>
          <a:prstGeom prst="roundRect">
            <a:avLst>
              <a:gd name="adj" fmla="val 4186"/>
            </a:avLst>
          </a:prstGeom>
          <a:solidFill>
            <a:srgbClr val="F6FAFD"/>
          </a:solidFill>
          <a:ln/>
          <a:effectLst>
            <a:outerShdw blurRad="114300" dist="38100" dir="5400000" algn="bl" rotWithShape="0">
              <a:srgbClr val="0A2F5C">
                <a:alpha val="10000"/>
              </a:srgbClr>
            </a:outerShdw>
          </a:effectLst>
        </p:spPr>
      </p:sp>
      <p:sp>
        <p:nvSpPr>
          <p:cNvPr id="34" name="Shape 25"/>
          <p:cNvSpPr/>
          <p:nvPr/>
        </p:nvSpPr>
        <p:spPr>
          <a:xfrm>
            <a:off x="6419088" y="408736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35" name="Image 7" descr="/sessions/tender-modest-edison/mnt/outputs/deck/icons/usergrad_white.png"/>
          <p:cNvPicPr>
            <a:picLocks noChangeAspect="1"/>
          </p:cNvPicPr>
          <p:nvPr/>
        </p:nvPicPr>
        <p:blipFill>
          <a:blip r:embed="rId5"/>
          <a:stretch>
            <a:fillRect/>
          </a:stretch>
        </p:blipFill>
        <p:spPr>
          <a:xfrm>
            <a:off x="6533388" y="4201668"/>
            <a:ext cx="228600" cy="228600"/>
          </a:xfrm>
          <a:prstGeom prst="rect">
            <a:avLst/>
          </a:prstGeom>
        </p:spPr>
      </p:pic>
      <p:sp>
        <p:nvSpPr>
          <p:cNvPr id="36" name="Text 26"/>
          <p:cNvSpPr/>
          <p:nvPr/>
        </p:nvSpPr>
        <p:spPr>
          <a:xfrm>
            <a:off x="6958584" y="4159689"/>
            <a:ext cx="1984248" cy="364744"/>
          </a:xfrm>
          <a:prstGeom prst="rect">
            <a:avLst/>
          </a:prstGeom>
          <a:noFill/>
          <a:ln/>
        </p:spPr>
        <p:txBody>
          <a:bodyPr wrap="square" lIns="0" tIns="0" rIns="0" bIns="0" rtlCol="0" anchor="t"/>
          <a:lstStyle/>
          <a:p>
            <a:pPr marL="0" indent="0" algn="l">
              <a:lnSpc>
                <a:spcPct val="105000"/>
              </a:lnSpc>
              <a:buNone/>
            </a:pPr>
            <a:r>
              <a:rPr lang="en-US" sz="2000" b="1" dirty="0">
                <a:solidFill>
                  <a:srgbClr val="0A2F5C"/>
                </a:solidFill>
                <a:latin typeface="Times New Roman" pitchFamily="34" charset="0"/>
                <a:ea typeface="Times New Roman" pitchFamily="34" charset="-122"/>
                <a:cs typeface="Times New Roman" pitchFamily="34" charset="-120"/>
              </a:rPr>
              <a:t>87</a:t>
            </a:r>
            <a:endParaRPr lang="en-US" sz="2000" dirty="0"/>
          </a:p>
        </p:txBody>
      </p:sp>
      <p:sp>
        <p:nvSpPr>
          <p:cNvPr id="37" name="Text 27"/>
          <p:cNvSpPr/>
          <p:nvPr/>
        </p:nvSpPr>
        <p:spPr>
          <a:xfrm>
            <a:off x="6391656" y="4822952"/>
            <a:ext cx="2404872" cy="72339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tin, bài do Đoàn Thanh niên thực hiện bằng AI</a:t>
            </a:r>
            <a:endParaRPr lang="en-US" dirty="0"/>
          </a:p>
        </p:txBody>
      </p:sp>
      <p:sp>
        <p:nvSpPr>
          <p:cNvPr id="38" name="Shape 28"/>
          <p:cNvSpPr/>
          <p:nvPr/>
        </p:nvSpPr>
        <p:spPr>
          <a:xfrm>
            <a:off x="9116568" y="3931920"/>
            <a:ext cx="2697480" cy="1965960"/>
          </a:xfrm>
          <a:prstGeom prst="roundRect">
            <a:avLst>
              <a:gd name="adj" fmla="val 4186"/>
            </a:avLst>
          </a:prstGeom>
          <a:solidFill>
            <a:srgbClr val="F6FAFD"/>
          </a:solidFill>
          <a:ln/>
          <a:effectLst>
            <a:outerShdw blurRad="114300" dist="38100" dir="5400000" algn="bl" rotWithShape="0">
              <a:srgbClr val="0A2F5C">
                <a:alpha val="10000"/>
              </a:srgbClr>
            </a:outerShdw>
          </a:effectLst>
        </p:spPr>
      </p:sp>
      <p:sp>
        <p:nvSpPr>
          <p:cNvPr id="39" name="Shape 29"/>
          <p:cNvSpPr/>
          <p:nvPr/>
        </p:nvSpPr>
        <p:spPr>
          <a:xfrm>
            <a:off x="9290304" y="408736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40" name="Image 8" descr="/sessions/tender-modest-edison/mnt/outputs/deck/icons/usergrad_white.png"/>
          <p:cNvPicPr>
            <a:picLocks noChangeAspect="1"/>
          </p:cNvPicPr>
          <p:nvPr/>
        </p:nvPicPr>
        <p:blipFill>
          <a:blip r:embed="rId5"/>
          <a:stretch>
            <a:fillRect/>
          </a:stretch>
        </p:blipFill>
        <p:spPr>
          <a:xfrm>
            <a:off x="9404604" y="4201668"/>
            <a:ext cx="228600" cy="228600"/>
          </a:xfrm>
          <a:prstGeom prst="rect">
            <a:avLst/>
          </a:prstGeom>
        </p:spPr>
      </p:pic>
      <p:sp>
        <p:nvSpPr>
          <p:cNvPr id="41" name="Text 30"/>
          <p:cNvSpPr/>
          <p:nvPr/>
        </p:nvSpPr>
        <p:spPr>
          <a:xfrm>
            <a:off x="9829800" y="4159689"/>
            <a:ext cx="1984248" cy="364744"/>
          </a:xfrm>
          <a:prstGeom prst="rect">
            <a:avLst/>
          </a:prstGeom>
          <a:noFill/>
          <a:ln/>
        </p:spPr>
        <p:txBody>
          <a:bodyPr wrap="square" lIns="0" tIns="0" rIns="0" bIns="0" rtlCol="0" anchor="t"/>
          <a:lstStyle/>
          <a:p>
            <a:pPr marL="0" indent="0" algn="l">
              <a:lnSpc>
                <a:spcPct val="105000"/>
              </a:lnSpc>
              <a:buNone/>
            </a:pPr>
            <a:r>
              <a:rPr lang="en-US" sz="2000" b="1" dirty="0">
                <a:solidFill>
                  <a:srgbClr val="0A2F5C"/>
                </a:solidFill>
                <a:latin typeface="Times New Roman" pitchFamily="34" charset="0"/>
                <a:ea typeface="Times New Roman" pitchFamily="34" charset="-122"/>
                <a:cs typeface="Times New Roman" pitchFamily="34" charset="-120"/>
              </a:rPr>
              <a:t>277.633</a:t>
            </a:r>
            <a:endParaRPr lang="en-US" sz="2000" dirty="0"/>
          </a:p>
        </p:txBody>
      </p:sp>
      <p:sp>
        <p:nvSpPr>
          <p:cNvPr id="42" name="Text 31"/>
          <p:cNvSpPr/>
          <p:nvPr/>
        </p:nvSpPr>
        <p:spPr>
          <a:xfrm>
            <a:off x="9262872" y="4822952"/>
            <a:ext cx="2404872" cy="72339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lượt xem trên trang "Tuổi trẻ xã Bắc Hà"</a:t>
            </a:r>
            <a:endParaRPr lang="en-US" dirty="0"/>
          </a:p>
        </p:txBody>
      </p:sp>
      <p:sp>
        <p:nvSpPr>
          <p:cNvPr id="44" name="Text 33"/>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19 / 30</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MỞ ĐẦU</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Căn cứ xây dựng báo cáo</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landmark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5394960" cy="1965960"/>
          </a:xfrm>
          <a:prstGeom prst="roundRect">
            <a:avLst>
              <a:gd name="adj" fmla="val 3721"/>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58368" y="1755648"/>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9" name="Image 2" descr="/sessions/tender-modest-edison/mnt/outputs/deck/icons/fileAlt_white.png"/>
          <p:cNvPicPr>
            <a:picLocks noChangeAspect="1"/>
          </p:cNvPicPr>
          <p:nvPr/>
        </p:nvPicPr>
        <p:blipFill>
          <a:blip r:embed="rId5"/>
          <a:stretch>
            <a:fillRect/>
          </a:stretch>
        </p:blipFill>
        <p:spPr>
          <a:xfrm>
            <a:off x="772668" y="1869948"/>
            <a:ext cx="228600" cy="228600"/>
          </a:xfrm>
          <a:prstGeom prst="rect">
            <a:avLst/>
          </a:prstGeom>
        </p:spPr>
      </p:pic>
      <p:sp>
        <p:nvSpPr>
          <p:cNvPr id="10" name="Text 5"/>
          <p:cNvSpPr/>
          <p:nvPr/>
        </p:nvSpPr>
        <p:spPr>
          <a:xfrm>
            <a:off x="1252728" y="1755648"/>
            <a:ext cx="4480560" cy="457200"/>
          </a:xfrm>
          <a:prstGeom prst="rect">
            <a:avLst/>
          </a:prstGeom>
          <a:noFill/>
          <a:ln/>
        </p:spPr>
        <p:txBody>
          <a:bodyPr wrap="square" lIns="0" tIns="0" rIns="0" bIns="0" rtlCol="0" anchor="ctr"/>
          <a:lstStyle/>
          <a:p>
            <a:pPr marL="0" indent="0">
              <a:buNone/>
            </a:pPr>
            <a:r>
              <a:rPr lang="en-US" b="1" dirty="0">
                <a:solidFill>
                  <a:srgbClr val="0A2F5C"/>
                </a:solidFill>
                <a:latin typeface="Times New Roman" pitchFamily="34" charset="0"/>
                <a:ea typeface="Times New Roman" pitchFamily="34" charset="-122"/>
                <a:cs typeface="Times New Roman" pitchFamily="34" charset="-120"/>
              </a:rPr>
              <a:t>Kế hoạch số 66-KH/ĐU</a:t>
            </a:r>
            <a:endParaRPr lang="en-US" dirty="0"/>
          </a:p>
        </p:txBody>
      </p:sp>
      <p:sp>
        <p:nvSpPr>
          <p:cNvPr id="11" name="Text 6"/>
          <p:cNvSpPr/>
          <p:nvPr/>
        </p:nvSpPr>
        <p:spPr>
          <a:xfrm>
            <a:off x="722376" y="2258568"/>
            <a:ext cx="4956048" cy="112471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ngày 28/01/2026 của Đảng ủy xã Bắc Hà về triển khai thực hiện Nghị quyết số 57-NQ/TW</a:t>
            </a:r>
            <a:endParaRPr lang="en-US" dirty="0"/>
          </a:p>
        </p:txBody>
      </p:sp>
      <p:sp>
        <p:nvSpPr>
          <p:cNvPr id="12" name="Shape 7"/>
          <p:cNvSpPr/>
          <p:nvPr/>
        </p:nvSpPr>
        <p:spPr>
          <a:xfrm>
            <a:off x="6172200" y="1600200"/>
            <a:ext cx="5394960" cy="1965960"/>
          </a:xfrm>
          <a:prstGeom prst="roundRect">
            <a:avLst>
              <a:gd name="adj" fmla="val 3721"/>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6327648" y="175564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14" name="Image 3" descr="/sessions/tender-modest-edison/mnt/outputs/deck/icons/fileAlt_white.png"/>
          <p:cNvPicPr>
            <a:picLocks noChangeAspect="1"/>
          </p:cNvPicPr>
          <p:nvPr/>
        </p:nvPicPr>
        <p:blipFill>
          <a:blip r:embed="rId5"/>
          <a:stretch>
            <a:fillRect/>
          </a:stretch>
        </p:blipFill>
        <p:spPr>
          <a:xfrm>
            <a:off x="6441948" y="1869948"/>
            <a:ext cx="228600" cy="228600"/>
          </a:xfrm>
          <a:prstGeom prst="rect">
            <a:avLst/>
          </a:prstGeom>
        </p:spPr>
      </p:pic>
      <p:sp>
        <p:nvSpPr>
          <p:cNvPr id="15" name="Text 9"/>
          <p:cNvSpPr/>
          <p:nvPr/>
        </p:nvSpPr>
        <p:spPr>
          <a:xfrm>
            <a:off x="6922008" y="1755648"/>
            <a:ext cx="4480560" cy="457200"/>
          </a:xfrm>
          <a:prstGeom prst="rect">
            <a:avLst/>
          </a:prstGeom>
          <a:noFill/>
          <a:ln/>
        </p:spPr>
        <p:txBody>
          <a:bodyPr wrap="square" lIns="0" tIns="0" rIns="0" bIns="0" rtlCol="0" anchor="ctr"/>
          <a:lstStyle/>
          <a:p>
            <a:pPr marL="0" indent="0">
              <a:buNone/>
            </a:pPr>
            <a:r>
              <a:rPr lang="en-US" b="1" dirty="0">
                <a:solidFill>
                  <a:srgbClr val="0A2F5C"/>
                </a:solidFill>
                <a:latin typeface="Times New Roman" pitchFamily="34" charset="0"/>
                <a:ea typeface="Times New Roman" pitchFamily="34" charset="-122"/>
                <a:cs typeface="Times New Roman" pitchFamily="34" charset="-120"/>
              </a:rPr>
              <a:t>Kế hoạch số 34-KH/TU</a:t>
            </a:r>
            <a:endParaRPr lang="en-US" dirty="0"/>
          </a:p>
        </p:txBody>
      </p:sp>
      <p:sp>
        <p:nvSpPr>
          <p:cNvPr id="16" name="Text 10"/>
          <p:cNvSpPr/>
          <p:nvPr/>
        </p:nvSpPr>
        <p:spPr>
          <a:xfrm>
            <a:off x="6391656" y="2258568"/>
            <a:ext cx="4956048" cy="112471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của Ban Thường vụ Tỉnh ủy, được cụ thể hóa qua Kế hoạch 66-KH/ĐU của xã</a:t>
            </a:r>
            <a:endParaRPr lang="en-US" dirty="0"/>
          </a:p>
        </p:txBody>
      </p:sp>
      <p:sp>
        <p:nvSpPr>
          <p:cNvPr id="17" name="Shape 11"/>
          <p:cNvSpPr/>
          <p:nvPr/>
        </p:nvSpPr>
        <p:spPr>
          <a:xfrm>
            <a:off x="502920" y="3840480"/>
            <a:ext cx="5394960" cy="1965960"/>
          </a:xfrm>
          <a:prstGeom prst="roundRect">
            <a:avLst>
              <a:gd name="adj" fmla="val 3721"/>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658368" y="399592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19" name="Image 4" descr="/sessions/tender-modest-edison/mnt/outputs/deck/icons/fileAlt_white.png"/>
          <p:cNvPicPr>
            <a:picLocks noChangeAspect="1"/>
          </p:cNvPicPr>
          <p:nvPr/>
        </p:nvPicPr>
        <p:blipFill>
          <a:blip r:embed="rId5"/>
          <a:stretch>
            <a:fillRect/>
          </a:stretch>
        </p:blipFill>
        <p:spPr>
          <a:xfrm>
            <a:off x="772668" y="4110228"/>
            <a:ext cx="228600" cy="228600"/>
          </a:xfrm>
          <a:prstGeom prst="rect">
            <a:avLst/>
          </a:prstGeom>
        </p:spPr>
      </p:pic>
      <p:sp>
        <p:nvSpPr>
          <p:cNvPr id="20" name="Text 13"/>
          <p:cNvSpPr/>
          <p:nvPr/>
        </p:nvSpPr>
        <p:spPr>
          <a:xfrm>
            <a:off x="1252728" y="3995928"/>
            <a:ext cx="4480560" cy="457200"/>
          </a:xfrm>
          <a:prstGeom prst="rect">
            <a:avLst/>
          </a:prstGeom>
          <a:noFill/>
          <a:ln/>
        </p:spPr>
        <p:txBody>
          <a:bodyPr wrap="square" lIns="0" tIns="0" rIns="0" bIns="0" rtlCol="0" anchor="ctr"/>
          <a:lstStyle/>
          <a:p>
            <a:pPr marL="0" indent="0">
              <a:buNone/>
            </a:pPr>
            <a:r>
              <a:rPr lang="en-US" b="1" dirty="0">
                <a:solidFill>
                  <a:srgbClr val="0A2F5C"/>
                </a:solidFill>
                <a:latin typeface="Times New Roman" pitchFamily="34" charset="0"/>
                <a:ea typeface="Times New Roman" pitchFamily="34" charset="-122"/>
                <a:cs typeface="Times New Roman" pitchFamily="34" charset="-120"/>
              </a:rPr>
              <a:t>Kế hoạch số 36-KH/TU</a:t>
            </a:r>
            <a:endParaRPr lang="en-US" dirty="0"/>
          </a:p>
        </p:txBody>
      </p:sp>
      <p:sp>
        <p:nvSpPr>
          <p:cNvPr id="21" name="Text 14"/>
          <p:cNvSpPr/>
          <p:nvPr/>
        </p:nvSpPr>
        <p:spPr>
          <a:xfrm>
            <a:off x="722376" y="4498848"/>
            <a:ext cx="4956048" cy="112471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của Ban Thường vụ Tỉnh ủy, được cụ thể hóa qua Kế hoạch 67-KH/ĐU của xã</a:t>
            </a:r>
            <a:endParaRPr lang="en-US" dirty="0"/>
          </a:p>
        </p:txBody>
      </p:sp>
      <p:sp>
        <p:nvSpPr>
          <p:cNvPr id="22" name="Shape 15"/>
          <p:cNvSpPr/>
          <p:nvPr/>
        </p:nvSpPr>
        <p:spPr>
          <a:xfrm>
            <a:off x="6172200" y="3840480"/>
            <a:ext cx="5394960" cy="1965960"/>
          </a:xfrm>
          <a:prstGeom prst="roundRect">
            <a:avLst>
              <a:gd name="adj" fmla="val 3721"/>
            </a:avLst>
          </a:prstGeom>
          <a:solidFill>
            <a:srgbClr val="F6FAFD"/>
          </a:solidFill>
          <a:ln/>
          <a:effectLst>
            <a:outerShdw blurRad="114300" dist="38100" dir="5400000" algn="bl" rotWithShape="0">
              <a:srgbClr val="0A2F5C">
                <a:alpha val="10000"/>
              </a:srgbClr>
            </a:outerShdw>
          </a:effectLst>
        </p:spPr>
      </p:sp>
      <p:sp>
        <p:nvSpPr>
          <p:cNvPr id="23" name="Shape 16"/>
          <p:cNvSpPr/>
          <p:nvPr/>
        </p:nvSpPr>
        <p:spPr>
          <a:xfrm>
            <a:off x="6327648" y="3995928"/>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24" name="Image 5" descr="/sessions/tender-modest-edison/mnt/outputs/deck/icons/fileAlt_white.png"/>
          <p:cNvPicPr>
            <a:picLocks noChangeAspect="1"/>
          </p:cNvPicPr>
          <p:nvPr/>
        </p:nvPicPr>
        <p:blipFill>
          <a:blip r:embed="rId5"/>
          <a:stretch>
            <a:fillRect/>
          </a:stretch>
        </p:blipFill>
        <p:spPr>
          <a:xfrm>
            <a:off x="6441948" y="4110228"/>
            <a:ext cx="228600" cy="228600"/>
          </a:xfrm>
          <a:prstGeom prst="rect">
            <a:avLst/>
          </a:prstGeom>
        </p:spPr>
      </p:pic>
      <p:sp>
        <p:nvSpPr>
          <p:cNvPr id="25" name="Text 17"/>
          <p:cNvSpPr/>
          <p:nvPr/>
        </p:nvSpPr>
        <p:spPr>
          <a:xfrm>
            <a:off x="6922008" y="3995928"/>
            <a:ext cx="4480560" cy="457200"/>
          </a:xfrm>
          <a:prstGeom prst="rect">
            <a:avLst/>
          </a:prstGeom>
          <a:noFill/>
          <a:ln/>
        </p:spPr>
        <p:txBody>
          <a:bodyPr wrap="square" lIns="0" tIns="0" rIns="0" bIns="0" rtlCol="0" anchor="ctr"/>
          <a:lstStyle/>
          <a:p>
            <a:pPr marL="0" indent="0">
              <a:buNone/>
            </a:pPr>
            <a:r>
              <a:rPr lang="en-US" b="1" dirty="0">
                <a:solidFill>
                  <a:srgbClr val="0A2F5C"/>
                </a:solidFill>
                <a:latin typeface="Times New Roman" pitchFamily="34" charset="0"/>
                <a:ea typeface="Times New Roman" pitchFamily="34" charset="-122"/>
                <a:cs typeface="Times New Roman" pitchFamily="34" charset="-120"/>
              </a:rPr>
              <a:t>Các Thông báo Kết luận</a:t>
            </a:r>
            <a:endParaRPr lang="en-US" dirty="0"/>
          </a:p>
        </p:txBody>
      </p:sp>
      <p:sp>
        <p:nvSpPr>
          <p:cNvPr id="26" name="Text 18"/>
          <p:cNvSpPr/>
          <p:nvPr/>
        </p:nvSpPr>
        <p:spPr>
          <a:xfrm>
            <a:off x="6391656" y="4498848"/>
            <a:ext cx="4956048" cy="112471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của Ban Chỉ đạo tỉnh trong quá trình chỉ đạo, đôn đốc thực hiện nhiệm vụ</a:t>
            </a:r>
            <a:endParaRPr lang="en-US" dirty="0"/>
          </a:p>
        </p:txBody>
      </p:sp>
      <p:sp>
        <p:nvSpPr>
          <p:cNvPr id="27" name="Text 19"/>
          <p:cNvSpPr/>
          <p:nvPr/>
        </p:nvSpPr>
        <p:spPr>
          <a:xfrm>
            <a:off x="502920" y="5870448"/>
            <a:ext cx="11183112" cy="502920"/>
          </a:xfrm>
          <a:prstGeom prst="rect">
            <a:avLst/>
          </a:prstGeom>
          <a:noFill/>
          <a:ln/>
        </p:spPr>
        <p:txBody>
          <a:bodyPr wrap="square" lIns="0" tIns="0" rIns="0" bIns="0" rtlCol="0" anchor="t"/>
          <a:lstStyle/>
          <a:p>
            <a:pPr marL="0" indent="0">
              <a:buNone/>
            </a:pPr>
            <a:r>
              <a:rPr lang="en-US" i="1" dirty="0">
                <a:solidFill>
                  <a:srgbClr val="5B7A99"/>
                </a:solidFill>
                <a:latin typeface="Times New Roman" pitchFamily="34" charset="0"/>
                <a:ea typeface="Times New Roman" pitchFamily="34" charset="-122"/>
                <a:cs typeface="Times New Roman" pitchFamily="34" charset="-120"/>
              </a:rPr>
              <a:t>Trên cơ sở đó, Ban Chỉ đạo phát triển khoa học, công nghệ, đổi mới sáng tạo và chuyển đổi số xã Bắc Hà báo cáo sơ kết 6 tháng đầu năm và phương hướng nhiệm vụ 6 tháng cuối năm 2026.</a:t>
            </a:r>
            <a:endParaRPr lang="en-US" dirty="0"/>
          </a:p>
        </p:txBody>
      </p:sp>
      <p:sp>
        <p:nvSpPr>
          <p:cNvPr id="29" name="Text 21"/>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02 / 30</a:t>
            </a:r>
            <a:endParaRPr lang="en-US" sz="1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B.III</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An toàn thông tin, an ninh mạng</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shield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91640"/>
            <a:ext cx="3566160" cy="1828800"/>
          </a:xfrm>
          <a:prstGeom prst="roundRect">
            <a:avLst>
              <a:gd name="adj" fmla="val 4500"/>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76656" y="184708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9" name="Image 2" descr="/sessions/tender-modest-edison/mnt/outputs/deck/icons/shield_white.png"/>
          <p:cNvPicPr>
            <a:picLocks noChangeAspect="1"/>
          </p:cNvPicPr>
          <p:nvPr/>
        </p:nvPicPr>
        <p:blipFill>
          <a:blip r:embed="rId4"/>
          <a:stretch>
            <a:fillRect/>
          </a:stretch>
        </p:blipFill>
        <p:spPr>
          <a:xfrm>
            <a:off x="790956" y="1961388"/>
            <a:ext cx="228600" cy="228600"/>
          </a:xfrm>
          <a:prstGeom prst="rect">
            <a:avLst/>
          </a:prstGeom>
        </p:spPr>
      </p:pic>
      <p:sp>
        <p:nvSpPr>
          <p:cNvPr id="10" name="Text 5"/>
          <p:cNvSpPr/>
          <p:nvPr/>
        </p:nvSpPr>
        <p:spPr>
          <a:xfrm>
            <a:off x="1321308" y="1893316"/>
            <a:ext cx="3273552" cy="457708"/>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05 / 05</a:t>
            </a:r>
            <a:endParaRPr lang="en-US" sz="2400" dirty="0"/>
          </a:p>
        </p:txBody>
      </p:sp>
      <p:sp>
        <p:nvSpPr>
          <p:cNvPr id="11" name="Text 6"/>
          <p:cNvSpPr/>
          <p:nvPr/>
        </p:nvSpPr>
        <p:spPr>
          <a:xfrm>
            <a:off x="630936" y="2601214"/>
            <a:ext cx="3273552" cy="493268"/>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Lỗi hệ thống, phân quyền, liên thông dữ liệu phát sinh — đã xử lý 100%</a:t>
            </a:r>
            <a:endParaRPr lang="en-US" dirty="0"/>
          </a:p>
        </p:txBody>
      </p:sp>
      <p:sp>
        <p:nvSpPr>
          <p:cNvPr id="12" name="Shape 7"/>
          <p:cNvSpPr/>
          <p:nvPr/>
        </p:nvSpPr>
        <p:spPr>
          <a:xfrm>
            <a:off x="4251960" y="1691640"/>
            <a:ext cx="3566160" cy="1828800"/>
          </a:xfrm>
          <a:prstGeom prst="roundRect">
            <a:avLst>
              <a:gd name="adj" fmla="val 4500"/>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4425696" y="184708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14" name="Image 3" descr="/sessions/tender-modest-edison/mnt/outputs/deck/icons/calendar_white.png"/>
          <p:cNvPicPr>
            <a:picLocks noChangeAspect="1"/>
          </p:cNvPicPr>
          <p:nvPr/>
        </p:nvPicPr>
        <p:blipFill>
          <a:blip r:embed="rId5"/>
          <a:stretch>
            <a:fillRect/>
          </a:stretch>
        </p:blipFill>
        <p:spPr>
          <a:xfrm>
            <a:off x="4539996" y="1961388"/>
            <a:ext cx="228600" cy="228600"/>
          </a:xfrm>
          <a:prstGeom prst="rect">
            <a:avLst/>
          </a:prstGeom>
        </p:spPr>
      </p:pic>
      <p:sp>
        <p:nvSpPr>
          <p:cNvPr id="15" name="Text 9"/>
          <p:cNvSpPr/>
          <p:nvPr/>
        </p:nvSpPr>
        <p:spPr>
          <a:xfrm>
            <a:off x="5070348" y="1893316"/>
            <a:ext cx="3273552" cy="364744"/>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30/9/2026</a:t>
            </a:r>
            <a:endParaRPr lang="en-US" sz="2400" dirty="0"/>
          </a:p>
        </p:txBody>
      </p:sp>
      <p:sp>
        <p:nvSpPr>
          <p:cNvPr id="16" name="Text 10"/>
          <p:cNvSpPr/>
          <p:nvPr/>
        </p:nvSpPr>
        <p:spPr>
          <a:xfrm>
            <a:off x="4379976" y="2508250"/>
            <a:ext cx="3273552" cy="58623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itchFamily="34" charset="0"/>
                <a:ea typeface="Times New Roman" pitchFamily="34" charset="-122"/>
                <a:cs typeface="Times New Roman" pitchFamily="34" charset="-120"/>
              </a:rPr>
              <a:t>Hạn hoàn thiện hồ sơ đề xuất cấp độ an toàn thông tin</a:t>
            </a:r>
            <a:endParaRPr lang="en-US" dirty="0"/>
          </a:p>
        </p:txBody>
      </p:sp>
      <p:sp>
        <p:nvSpPr>
          <p:cNvPr id="17" name="Shape 11"/>
          <p:cNvSpPr/>
          <p:nvPr/>
        </p:nvSpPr>
        <p:spPr>
          <a:xfrm>
            <a:off x="8001000" y="1691640"/>
            <a:ext cx="3118104" cy="1828800"/>
          </a:xfrm>
          <a:prstGeom prst="roundRect">
            <a:avLst>
              <a:gd name="adj" fmla="val 4000"/>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8156448" y="184708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19" name="Image 4" descr="/sessions/tender-modest-edison/mnt/outputs/deck/icons/userShield_white.png"/>
          <p:cNvPicPr>
            <a:picLocks noChangeAspect="1"/>
          </p:cNvPicPr>
          <p:nvPr/>
        </p:nvPicPr>
        <p:blipFill>
          <a:blip r:embed="rId6"/>
          <a:stretch>
            <a:fillRect/>
          </a:stretch>
        </p:blipFill>
        <p:spPr>
          <a:xfrm>
            <a:off x="8270748" y="1961388"/>
            <a:ext cx="228600" cy="228600"/>
          </a:xfrm>
          <a:prstGeom prst="rect">
            <a:avLst/>
          </a:prstGeom>
        </p:spPr>
      </p:pic>
      <p:sp>
        <p:nvSpPr>
          <p:cNvPr id="20" name="Text 13"/>
          <p:cNvSpPr/>
          <p:nvPr/>
        </p:nvSpPr>
        <p:spPr>
          <a:xfrm>
            <a:off x="8750808" y="1847088"/>
            <a:ext cx="1764792"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itchFamily="34" charset="0"/>
                <a:ea typeface="Times New Roman" pitchFamily="34" charset="-122"/>
                <a:cs typeface="Times New Roman" pitchFamily="34" charset="-120"/>
              </a:rPr>
              <a:t>Quán triệt</a:t>
            </a:r>
            <a:endParaRPr lang="en-US" sz="2000" dirty="0"/>
          </a:p>
        </p:txBody>
      </p:sp>
      <p:sp>
        <p:nvSpPr>
          <p:cNvPr id="21" name="Text 14"/>
          <p:cNvSpPr/>
          <p:nvPr/>
        </p:nvSpPr>
        <p:spPr>
          <a:xfrm>
            <a:off x="8220456" y="2500930"/>
            <a:ext cx="2793908" cy="98755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Nâng nhận thức bảo vệ bí mật nhà nước, an ninh mạng</a:t>
            </a:r>
            <a:endParaRPr lang="en-US" dirty="0"/>
          </a:p>
        </p:txBody>
      </p:sp>
      <p:sp>
        <p:nvSpPr>
          <p:cNvPr id="22" name="Shape 15"/>
          <p:cNvSpPr/>
          <p:nvPr/>
        </p:nvSpPr>
        <p:spPr>
          <a:xfrm>
            <a:off x="502920" y="3749040"/>
            <a:ext cx="11183112" cy="2286000"/>
          </a:xfrm>
          <a:prstGeom prst="roundRect">
            <a:avLst>
              <a:gd name="adj" fmla="val 3200"/>
            </a:avLst>
          </a:prstGeom>
          <a:solidFill>
            <a:srgbClr val="F6FAFD"/>
          </a:solidFill>
          <a:ln/>
          <a:effectLst>
            <a:outerShdw blurRad="114300" dist="38100" dir="5400000" algn="bl" rotWithShape="0">
              <a:srgbClr val="0A2F5C">
                <a:alpha val="10000"/>
              </a:srgbClr>
            </a:outerShdw>
          </a:effectLst>
        </p:spPr>
      </p:sp>
      <p:sp>
        <p:nvSpPr>
          <p:cNvPr id="23" name="Shape 16"/>
          <p:cNvSpPr/>
          <p:nvPr/>
        </p:nvSpPr>
        <p:spPr>
          <a:xfrm>
            <a:off x="658368" y="3904488"/>
            <a:ext cx="457200" cy="457200"/>
          </a:xfrm>
          <a:prstGeom prst="ellipse">
            <a:avLst/>
          </a:prstGeom>
          <a:solidFill>
            <a:srgbClr val="0A2F5C"/>
          </a:solidFill>
          <a:ln/>
          <a:effectLst>
            <a:outerShdw blurRad="101600" dist="38100" dir="5400000" algn="bl" rotWithShape="0">
              <a:srgbClr val="0A2F5C">
                <a:alpha val="16000"/>
              </a:srgbClr>
            </a:outerShdw>
          </a:effectLst>
        </p:spPr>
      </p:sp>
      <p:pic>
        <p:nvPicPr>
          <p:cNvPr id="24" name="Image 5" descr="/sessions/tender-modest-edison/mnt/outputs/deck/icons/check_white.png"/>
          <p:cNvPicPr>
            <a:picLocks noChangeAspect="1"/>
          </p:cNvPicPr>
          <p:nvPr/>
        </p:nvPicPr>
        <p:blipFill>
          <a:blip r:embed="rId7"/>
          <a:stretch>
            <a:fillRect/>
          </a:stretch>
        </p:blipFill>
        <p:spPr>
          <a:xfrm>
            <a:off x="772668" y="4018788"/>
            <a:ext cx="228600" cy="228600"/>
          </a:xfrm>
          <a:prstGeom prst="rect">
            <a:avLst/>
          </a:prstGeom>
        </p:spPr>
      </p:pic>
      <p:sp>
        <p:nvSpPr>
          <p:cNvPr id="25" name="Text 17"/>
          <p:cNvSpPr/>
          <p:nvPr/>
        </p:nvSpPr>
        <p:spPr>
          <a:xfrm>
            <a:off x="1252728" y="3904488"/>
            <a:ext cx="10268712" cy="457200"/>
          </a:xfrm>
          <a:prstGeom prst="rect">
            <a:avLst/>
          </a:prstGeom>
          <a:noFill/>
          <a:ln/>
        </p:spPr>
        <p:txBody>
          <a:bodyPr wrap="square" lIns="0" tIns="0" rIns="0" bIns="0" rtlCol="0" anchor="ctr"/>
          <a:lstStyle/>
          <a:p>
            <a:pPr marL="0" indent="0" algn="just">
              <a:buNone/>
            </a:pPr>
            <a:r>
              <a:rPr lang="en-US" sz="2000" b="1" dirty="0">
                <a:solidFill>
                  <a:srgbClr val="0A2F5C"/>
                </a:solidFill>
                <a:latin typeface="Times New Roman" panose="02020603050405020304" pitchFamily="18" charset="0"/>
                <a:ea typeface="Times New Roman" pitchFamily="34" charset="-122"/>
                <a:cs typeface="Times New Roman" panose="02020603050405020304" pitchFamily="18" charset="0"/>
              </a:rPr>
              <a:t>Biện pháp đã triển khai</a:t>
            </a:r>
            <a:endParaRPr lang="en-US" sz="2000" dirty="0">
              <a:latin typeface="Times New Roman" panose="02020603050405020304" pitchFamily="18" charset="0"/>
              <a:cs typeface="Times New Roman" panose="02020603050405020304" pitchFamily="18" charset="0"/>
            </a:endParaRPr>
          </a:p>
        </p:txBody>
      </p:sp>
      <p:sp>
        <p:nvSpPr>
          <p:cNvPr id="26" name="Text 18"/>
          <p:cNvSpPr/>
          <p:nvPr/>
        </p:nvSpPr>
        <p:spPr>
          <a:xfrm>
            <a:off x="722376" y="4407408"/>
            <a:ext cx="10744200" cy="144475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Ban hành văn bản chỉ đạo, hướng dẫn bảo đảm an toàn thông tin trong toàn hệ thống chính trị</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Tuyên truyền, quán triệt thường xuyên nâng cao nhận thức, trách nhiệm của cán bộ, đảng viên, công chức</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Toàn bộ sự cố phát sinh trong kỳ báo cáo được xử lý, khắc phục kịp thời, không để gián đoạn hệ thống</a:t>
            </a:r>
            <a:endParaRPr lang="en-US" dirty="0">
              <a:latin typeface="Times New Roman" panose="02020603050405020304" pitchFamily="18" charset="0"/>
              <a:cs typeface="Times New Roman" panose="02020603050405020304" pitchFamily="18" charset="0"/>
            </a:endParaRPr>
          </a:p>
        </p:txBody>
      </p:sp>
      <p:sp>
        <p:nvSpPr>
          <p:cNvPr id="28" name="Text 20"/>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20 / 30</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B.IV</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Tài chính, kinh phí thực hiện</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coins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11183112" cy="1600200"/>
          </a:xfrm>
          <a:prstGeom prst="roundRect">
            <a:avLst>
              <a:gd name="adj" fmla="val 5143"/>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76656" y="175564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coins_white.png"/>
          <p:cNvPicPr>
            <a:picLocks noChangeAspect="1"/>
          </p:cNvPicPr>
          <p:nvPr/>
        </p:nvPicPr>
        <p:blipFill>
          <a:blip r:embed="rId4"/>
          <a:stretch>
            <a:fillRect/>
          </a:stretch>
        </p:blipFill>
        <p:spPr>
          <a:xfrm>
            <a:off x="790956" y="1869948"/>
            <a:ext cx="228600" cy="228600"/>
          </a:xfrm>
          <a:prstGeom prst="rect">
            <a:avLst/>
          </a:prstGeom>
        </p:spPr>
      </p:pic>
      <p:sp>
        <p:nvSpPr>
          <p:cNvPr id="10" name="Text 5"/>
          <p:cNvSpPr/>
          <p:nvPr/>
        </p:nvSpPr>
        <p:spPr>
          <a:xfrm>
            <a:off x="1476756" y="1774444"/>
            <a:ext cx="10890504" cy="364744"/>
          </a:xfrm>
          <a:prstGeom prst="rect">
            <a:avLst/>
          </a:prstGeom>
          <a:noFill/>
          <a:ln/>
        </p:spPr>
        <p:txBody>
          <a:bodyPr wrap="square" lIns="0" tIns="0" rIns="0" bIns="0" rtlCol="0" anchor="t"/>
          <a:lstStyle/>
          <a:p>
            <a:pPr marL="0" indent="0" algn="l">
              <a:lnSpc>
                <a:spcPct val="105000"/>
              </a:lnSpc>
              <a:buNone/>
            </a:pPr>
            <a:r>
              <a:rPr lang="en-US" sz="2200" b="1" dirty="0">
                <a:solidFill>
                  <a:srgbClr val="0A2F5C"/>
                </a:solidFill>
                <a:latin typeface="Times New Roman" pitchFamily="34" charset="0"/>
                <a:ea typeface="Times New Roman" pitchFamily="34" charset="-122"/>
                <a:cs typeface="Times New Roman" pitchFamily="34" charset="-120"/>
              </a:rPr>
              <a:t>≥ 1% tổng chi ngân sách xã</a:t>
            </a:r>
            <a:endParaRPr lang="en-US" sz="2200" dirty="0"/>
          </a:p>
        </p:txBody>
      </p:sp>
      <p:sp>
        <p:nvSpPr>
          <p:cNvPr id="11" name="Text 6"/>
          <p:cNvSpPr/>
          <p:nvPr/>
        </p:nvSpPr>
        <p:spPr>
          <a:xfrm>
            <a:off x="649224" y="2375408"/>
            <a:ext cx="10890504" cy="35763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Dự toán kinh phí KHCN, ĐMST, CĐS năm 2026 theo Kế hoạch 66, huy động từ ngân sách xã, Chương trình mục tiêu quốc gia và xã hội hóa hợp pháp</a:t>
            </a:r>
            <a:endParaRPr lang="en-US" dirty="0">
              <a:latin typeface="Times New Roman" panose="02020603050405020304" pitchFamily="18" charset="0"/>
              <a:cs typeface="Times New Roman" panose="02020603050405020304" pitchFamily="18" charset="0"/>
            </a:endParaRPr>
          </a:p>
        </p:txBody>
      </p:sp>
      <p:sp>
        <p:nvSpPr>
          <p:cNvPr id="12" name="Shape 7"/>
          <p:cNvSpPr/>
          <p:nvPr/>
        </p:nvSpPr>
        <p:spPr>
          <a:xfrm>
            <a:off x="502920" y="3383280"/>
            <a:ext cx="5440680" cy="2651760"/>
          </a:xfrm>
          <a:prstGeom prst="roundRect">
            <a:avLst>
              <a:gd name="adj" fmla="val 2759"/>
            </a:avLst>
          </a:prstGeom>
          <a:solidFill>
            <a:srgbClr val="FCEAE8"/>
          </a:solidFill>
          <a:ln/>
          <a:effectLst>
            <a:outerShdw blurRad="114300" dist="38100" dir="5400000" algn="bl" rotWithShape="0">
              <a:srgbClr val="0A2F5C">
                <a:alpha val="10000"/>
              </a:srgbClr>
            </a:outerShdw>
          </a:effectLst>
        </p:spPr>
      </p:sp>
      <p:sp>
        <p:nvSpPr>
          <p:cNvPr id="13" name="Shape 8"/>
          <p:cNvSpPr/>
          <p:nvPr/>
        </p:nvSpPr>
        <p:spPr>
          <a:xfrm>
            <a:off x="658368" y="3538728"/>
            <a:ext cx="457200" cy="457200"/>
          </a:xfrm>
          <a:prstGeom prst="ellipse">
            <a:avLst/>
          </a:prstGeom>
          <a:solidFill>
            <a:srgbClr val="C0392B"/>
          </a:solidFill>
          <a:ln/>
          <a:effectLst>
            <a:outerShdw blurRad="101600" dist="38100" dir="5400000" algn="bl" rotWithShape="0">
              <a:srgbClr val="0A2F5C">
                <a:alpha val="16000"/>
              </a:srgbClr>
            </a:outerShdw>
          </a:effectLst>
        </p:spPr>
      </p:sp>
      <p:pic>
        <p:nvPicPr>
          <p:cNvPr id="14" name="Image 3" descr="/sessions/tender-modest-edison/mnt/outputs/deck/icons/warning_white.png"/>
          <p:cNvPicPr>
            <a:picLocks noChangeAspect="1"/>
          </p:cNvPicPr>
          <p:nvPr/>
        </p:nvPicPr>
        <p:blipFill>
          <a:blip r:embed="rId5"/>
          <a:stretch>
            <a:fillRect/>
          </a:stretch>
        </p:blipFill>
        <p:spPr>
          <a:xfrm>
            <a:off x="772668" y="3653028"/>
            <a:ext cx="228600" cy="228600"/>
          </a:xfrm>
          <a:prstGeom prst="rect">
            <a:avLst/>
          </a:prstGeom>
        </p:spPr>
      </p:pic>
      <p:sp>
        <p:nvSpPr>
          <p:cNvPr id="15" name="Text 9"/>
          <p:cNvSpPr/>
          <p:nvPr/>
        </p:nvSpPr>
        <p:spPr>
          <a:xfrm>
            <a:off x="1252728" y="3538728"/>
            <a:ext cx="4526280" cy="457200"/>
          </a:xfrm>
          <a:prstGeom prst="rect">
            <a:avLst/>
          </a:prstGeom>
          <a:noFill/>
          <a:ln/>
        </p:spPr>
        <p:txBody>
          <a:bodyPr wrap="square" lIns="0" tIns="0" rIns="0" bIns="0" rtlCol="0" anchor="ctr"/>
          <a:lstStyle/>
          <a:p>
            <a:pPr marL="0" indent="0">
              <a:buNone/>
            </a:pPr>
            <a:r>
              <a:rPr lang="en-US" sz="2200" b="1" dirty="0">
                <a:solidFill>
                  <a:srgbClr val="0A2F5C"/>
                </a:solidFill>
                <a:latin typeface="Times New Roman" pitchFamily="34" charset="0"/>
                <a:ea typeface="Times New Roman" pitchFamily="34" charset="-122"/>
                <a:cs typeface="Times New Roman" pitchFamily="34" charset="-120"/>
              </a:rPr>
              <a:t>Smart Chợ Bắc Hà</a:t>
            </a:r>
            <a:endParaRPr lang="en-US" sz="2200" dirty="0"/>
          </a:p>
        </p:txBody>
      </p:sp>
      <p:sp>
        <p:nvSpPr>
          <p:cNvPr id="16" name="Text 10"/>
          <p:cNvSpPr/>
          <p:nvPr/>
        </p:nvSpPr>
        <p:spPr>
          <a:xfrm>
            <a:off x="722376" y="4041648"/>
            <a:ext cx="5001768" cy="181051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Phê duyệt chủ trương, kinh phí dự kiến 1.856 triệu đồng (ngân sách cấp trên)</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Chưa được giải ngân</a:t>
            </a:r>
            <a:endParaRPr lang="en-US" dirty="0">
              <a:latin typeface="Times New Roman" panose="02020603050405020304" pitchFamily="18" charset="0"/>
              <a:cs typeface="Times New Roman" panose="02020603050405020304" pitchFamily="18" charset="0"/>
            </a:endParaRPr>
          </a:p>
        </p:txBody>
      </p:sp>
      <p:sp>
        <p:nvSpPr>
          <p:cNvPr id="17" name="Shape 11"/>
          <p:cNvSpPr/>
          <p:nvPr/>
        </p:nvSpPr>
        <p:spPr>
          <a:xfrm>
            <a:off x="6172200" y="3383280"/>
            <a:ext cx="4599432" cy="2651760"/>
          </a:xfrm>
          <a:prstGeom prst="roundRect">
            <a:avLst>
              <a:gd name="adj" fmla="val 2759"/>
            </a:avLst>
          </a:prstGeom>
          <a:solidFill>
            <a:srgbClr val="FCEAE8"/>
          </a:solidFill>
          <a:ln/>
          <a:effectLst>
            <a:outerShdw blurRad="114300" dist="38100" dir="5400000" algn="bl" rotWithShape="0">
              <a:srgbClr val="0A2F5C">
                <a:alpha val="10000"/>
              </a:srgbClr>
            </a:outerShdw>
          </a:effectLst>
        </p:spPr>
      </p:sp>
      <p:sp>
        <p:nvSpPr>
          <p:cNvPr id="18" name="Shape 12"/>
          <p:cNvSpPr/>
          <p:nvPr/>
        </p:nvSpPr>
        <p:spPr>
          <a:xfrm>
            <a:off x="6327648" y="3538728"/>
            <a:ext cx="457200" cy="457200"/>
          </a:xfrm>
          <a:prstGeom prst="ellipse">
            <a:avLst/>
          </a:prstGeom>
          <a:solidFill>
            <a:srgbClr val="C0392B"/>
          </a:solidFill>
          <a:ln/>
          <a:effectLst>
            <a:outerShdw blurRad="101600" dist="38100" dir="5400000" algn="bl" rotWithShape="0">
              <a:srgbClr val="0A2F5C">
                <a:alpha val="16000"/>
              </a:srgbClr>
            </a:outerShdw>
          </a:effectLst>
        </p:spPr>
      </p:sp>
      <p:pic>
        <p:nvPicPr>
          <p:cNvPr id="19" name="Image 4" descr="/sessions/tender-modest-edison/mnt/outputs/deck/icons/warning_white.png"/>
          <p:cNvPicPr>
            <a:picLocks noChangeAspect="1"/>
          </p:cNvPicPr>
          <p:nvPr/>
        </p:nvPicPr>
        <p:blipFill>
          <a:blip r:embed="rId5"/>
          <a:stretch>
            <a:fillRect/>
          </a:stretch>
        </p:blipFill>
        <p:spPr>
          <a:xfrm>
            <a:off x="6441948" y="3653028"/>
            <a:ext cx="228600" cy="228600"/>
          </a:xfrm>
          <a:prstGeom prst="rect">
            <a:avLst/>
          </a:prstGeom>
        </p:spPr>
      </p:pic>
      <p:sp>
        <p:nvSpPr>
          <p:cNvPr id="20" name="Text 13"/>
          <p:cNvSpPr/>
          <p:nvPr/>
        </p:nvSpPr>
        <p:spPr>
          <a:xfrm>
            <a:off x="6922008" y="3538728"/>
            <a:ext cx="3685032" cy="457200"/>
          </a:xfrm>
          <a:prstGeom prst="rect">
            <a:avLst/>
          </a:prstGeom>
          <a:noFill/>
          <a:ln/>
        </p:spPr>
        <p:txBody>
          <a:bodyPr wrap="square" lIns="0" tIns="0" rIns="0" bIns="0" rtlCol="0" anchor="ctr"/>
          <a:lstStyle/>
          <a:p>
            <a:pPr marL="0" indent="0">
              <a:buNone/>
            </a:pPr>
            <a:r>
              <a:rPr lang="en-US" sz="2200" b="1" dirty="0">
                <a:solidFill>
                  <a:srgbClr val="0A2F5C"/>
                </a:solidFill>
                <a:latin typeface="Times New Roman" pitchFamily="34" charset="0"/>
                <a:ea typeface="Times New Roman" pitchFamily="34" charset="-122"/>
                <a:cs typeface="Times New Roman" pitchFamily="34" charset="-120"/>
              </a:rPr>
              <a:t>Số hóa vùng trồng</a:t>
            </a:r>
            <a:endParaRPr lang="en-US" sz="2200" dirty="0"/>
          </a:p>
        </p:txBody>
      </p:sp>
      <p:sp>
        <p:nvSpPr>
          <p:cNvPr id="21" name="Text 14"/>
          <p:cNvSpPr/>
          <p:nvPr/>
        </p:nvSpPr>
        <p:spPr>
          <a:xfrm>
            <a:off x="6391656" y="4041648"/>
            <a:ext cx="4160520" cy="181051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Đã có chứng thư thẩm định giá, đang hoàn thiện hồ sơ trình thẩm định dự án</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Chưa có quyết định chuyển nguồn</a:t>
            </a:r>
            <a:endParaRPr lang="en-US" dirty="0">
              <a:latin typeface="Times New Roman" panose="02020603050405020304" pitchFamily="18" charset="0"/>
              <a:cs typeface="Times New Roman" panose="02020603050405020304" pitchFamily="18" charset="0"/>
            </a:endParaRPr>
          </a:p>
        </p:txBody>
      </p:sp>
      <p:sp>
        <p:nvSpPr>
          <p:cNvPr id="22" name="Text 15"/>
          <p:cNvSpPr/>
          <p:nvPr/>
        </p:nvSpPr>
        <p:spPr>
          <a:xfrm>
            <a:off x="502920" y="6473952"/>
            <a:ext cx="9326880" cy="292608"/>
          </a:xfrm>
          <a:prstGeom prst="rect">
            <a:avLst/>
          </a:prstGeom>
          <a:noFill/>
          <a:ln/>
        </p:spPr>
        <p:txBody>
          <a:bodyPr wrap="square" lIns="0" tIns="0" rIns="0" bIns="0" rtlCol="0" anchor="ctr"/>
          <a:lstStyle/>
          <a:p>
            <a:pPr marL="0" indent="0" algn="l">
              <a:buNone/>
            </a:pPr>
            <a:r>
              <a:rPr lang="en-US" sz="1400" dirty="0">
                <a:solidFill>
                  <a:srgbClr val="5B7A99"/>
                </a:solidFill>
                <a:latin typeface="Times New Roman" pitchFamily="34" charset="0"/>
                <a:ea typeface="Times New Roman" pitchFamily="34" charset="-122"/>
                <a:cs typeface="Times New Roman" pitchFamily="34" charset="-120"/>
              </a:rPr>
              <a:t>ĐẢNG ỦY XÃ BẮC HÀ  •  SƠ KẾT CHUYỂN ĐỔI SỐ 6 THÁNG ĐẦU NĂM 2026</a:t>
            </a:r>
            <a:endParaRPr lang="en-US" sz="1400" dirty="0"/>
          </a:p>
        </p:txBody>
      </p:sp>
      <p:sp>
        <p:nvSpPr>
          <p:cNvPr id="23" name="Text 16"/>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21 / 30</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B.V</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Nguồn nhân lực khoa học, công nghệ và chuyển đổi số</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usergrad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91640"/>
            <a:ext cx="5440680" cy="1737360"/>
          </a:xfrm>
          <a:prstGeom prst="roundRect">
            <a:avLst>
              <a:gd name="adj" fmla="val 4737"/>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76656" y="184708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9" name="Image 2" descr="/sessions/tender-modest-edison/mnt/outputs/deck/icons/usergrad_white.png"/>
          <p:cNvPicPr>
            <a:picLocks noChangeAspect="1"/>
          </p:cNvPicPr>
          <p:nvPr/>
        </p:nvPicPr>
        <p:blipFill>
          <a:blip r:embed="rId4"/>
          <a:stretch>
            <a:fillRect/>
          </a:stretch>
        </p:blipFill>
        <p:spPr>
          <a:xfrm>
            <a:off x="790956" y="1961388"/>
            <a:ext cx="228600" cy="228600"/>
          </a:xfrm>
          <a:prstGeom prst="rect">
            <a:avLst/>
          </a:prstGeom>
        </p:spPr>
      </p:pic>
      <p:sp>
        <p:nvSpPr>
          <p:cNvPr id="10" name="Text 5"/>
          <p:cNvSpPr/>
          <p:nvPr/>
        </p:nvSpPr>
        <p:spPr>
          <a:xfrm>
            <a:off x="1353312" y="1837182"/>
            <a:ext cx="5148072" cy="519684"/>
          </a:xfrm>
          <a:prstGeom prst="rect">
            <a:avLst/>
          </a:prstGeom>
          <a:noFill/>
          <a:ln/>
        </p:spPr>
        <p:txBody>
          <a:bodyPr wrap="square" lIns="0" tIns="0" rIns="0" bIns="0" rtlCol="0" anchor="t"/>
          <a:lstStyle/>
          <a:p>
            <a:pPr marL="0" indent="0" algn="l">
              <a:lnSpc>
                <a:spcPct val="105000"/>
              </a:lnSpc>
              <a:buNone/>
            </a:pPr>
            <a:r>
              <a:rPr lang="en-US" sz="3000" b="1" dirty="0">
                <a:solidFill>
                  <a:srgbClr val="0A2F5C"/>
                </a:solidFill>
                <a:latin typeface="Times New Roman" pitchFamily="34" charset="0"/>
                <a:ea typeface="Times New Roman" pitchFamily="34" charset="-122"/>
                <a:cs typeface="Times New Roman" pitchFamily="34" charset="-120"/>
              </a:rPr>
              <a:t>100%</a:t>
            </a:r>
            <a:endParaRPr lang="en-US" sz="3000" dirty="0"/>
          </a:p>
        </p:txBody>
      </p:sp>
      <p:sp>
        <p:nvSpPr>
          <p:cNvPr id="11" name="Text 6"/>
          <p:cNvSpPr/>
          <p:nvPr/>
        </p:nvSpPr>
        <p:spPr>
          <a:xfrm>
            <a:off x="649224" y="2521112"/>
            <a:ext cx="5148072" cy="33985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Cán bộ, công chức được tập huấn kỹ năng số cơ bản</a:t>
            </a:r>
            <a:endParaRPr lang="en-US" dirty="0">
              <a:latin typeface="Times New Roman" panose="02020603050405020304" pitchFamily="18" charset="0"/>
              <a:cs typeface="Times New Roman" panose="02020603050405020304" pitchFamily="18" charset="0"/>
            </a:endParaRPr>
          </a:p>
        </p:txBody>
      </p:sp>
      <p:sp>
        <p:nvSpPr>
          <p:cNvPr id="12" name="Shape 7"/>
          <p:cNvSpPr/>
          <p:nvPr/>
        </p:nvSpPr>
        <p:spPr>
          <a:xfrm>
            <a:off x="6172200" y="1691640"/>
            <a:ext cx="4599432" cy="1737360"/>
          </a:xfrm>
          <a:prstGeom prst="roundRect">
            <a:avLst>
              <a:gd name="adj" fmla="val 4211"/>
            </a:avLst>
          </a:prstGeom>
          <a:solidFill>
            <a:srgbClr val="FCEAE8"/>
          </a:solidFill>
          <a:ln/>
          <a:effectLst>
            <a:outerShdw blurRad="114300" dist="38100" dir="5400000" algn="bl" rotWithShape="0">
              <a:srgbClr val="0A2F5C">
                <a:alpha val="10000"/>
              </a:srgbClr>
            </a:outerShdw>
          </a:effectLst>
        </p:spPr>
      </p:sp>
      <p:sp>
        <p:nvSpPr>
          <p:cNvPr id="13" name="Shape 8"/>
          <p:cNvSpPr/>
          <p:nvPr/>
        </p:nvSpPr>
        <p:spPr>
          <a:xfrm>
            <a:off x="6327648" y="1847088"/>
            <a:ext cx="457200" cy="457200"/>
          </a:xfrm>
          <a:prstGeom prst="ellipse">
            <a:avLst/>
          </a:prstGeom>
          <a:solidFill>
            <a:srgbClr val="C0392B"/>
          </a:solidFill>
          <a:ln/>
          <a:effectLst>
            <a:outerShdw blurRad="101600" dist="38100" dir="5400000" algn="bl" rotWithShape="0">
              <a:srgbClr val="0A2F5C">
                <a:alpha val="16000"/>
              </a:srgbClr>
            </a:outerShdw>
          </a:effectLst>
        </p:spPr>
      </p:sp>
      <p:pic>
        <p:nvPicPr>
          <p:cNvPr id="14" name="Image 3" descr="/sessions/tender-modest-edison/mnt/outputs/deck/icons/warning_white.png"/>
          <p:cNvPicPr>
            <a:picLocks noChangeAspect="1"/>
          </p:cNvPicPr>
          <p:nvPr/>
        </p:nvPicPr>
        <p:blipFill>
          <a:blip r:embed="rId5"/>
          <a:stretch>
            <a:fillRect/>
          </a:stretch>
        </p:blipFill>
        <p:spPr>
          <a:xfrm>
            <a:off x="6441948" y="1961388"/>
            <a:ext cx="228600" cy="228600"/>
          </a:xfrm>
          <a:prstGeom prst="rect">
            <a:avLst/>
          </a:prstGeom>
        </p:spPr>
      </p:pic>
      <p:sp>
        <p:nvSpPr>
          <p:cNvPr id="15" name="Text 9"/>
          <p:cNvSpPr/>
          <p:nvPr/>
        </p:nvSpPr>
        <p:spPr>
          <a:xfrm>
            <a:off x="6922008" y="1847088"/>
            <a:ext cx="3685032"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anose="02020603050405020304" pitchFamily="18" charset="0"/>
                <a:ea typeface="Times New Roman" pitchFamily="34" charset="-122"/>
                <a:cs typeface="Times New Roman" panose="02020603050405020304" pitchFamily="18" charset="0"/>
              </a:rPr>
              <a:t>Hạn chế</a:t>
            </a:r>
            <a:endParaRPr lang="en-US" dirty="0">
              <a:latin typeface="Times New Roman" panose="02020603050405020304" pitchFamily="18" charset="0"/>
              <a:cs typeface="Times New Roman" panose="02020603050405020304" pitchFamily="18" charset="0"/>
            </a:endParaRPr>
          </a:p>
        </p:txBody>
      </p:sp>
      <p:sp>
        <p:nvSpPr>
          <p:cNvPr id="16" name="Text 10"/>
          <p:cNvSpPr/>
          <p:nvPr/>
        </p:nvSpPr>
        <p:spPr>
          <a:xfrm>
            <a:off x="6391656" y="2350008"/>
            <a:ext cx="4160520" cy="89611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Thiếu nhân lực chuyên môn sâu về CNTT, dữ liệu, CĐS ở cấp xã</a:t>
            </a:r>
            <a:endParaRPr lang="en-US" dirty="0">
              <a:latin typeface="Times New Roman" panose="02020603050405020304" pitchFamily="18" charset="0"/>
              <a:cs typeface="Times New Roman" panose="02020603050405020304" pitchFamily="18" charset="0"/>
            </a:endParaRPr>
          </a:p>
        </p:txBody>
      </p:sp>
      <p:sp>
        <p:nvSpPr>
          <p:cNvPr id="17" name="Shape 11"/>
          <p:cNvSpPr/>
          <p:nvPr/>
        </p:nvSpPr>
        <p:spPr>
          <a:xfrm>
            <a:off x="502920" y="3611880"/>
            <a:ext cx="11183112" cy="2377440"/>
          </a:xfrm>
          <a:prstGeom prst="roundRect">
            <a:avLst>
              <a:gd name="adj" fmla="val 3077"/>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658368" y="3767328"/>
            <a:ext cx="457200" cy="457200"/>
          </a:xfrm>
          <a:prstGeom prst="ellipse">
            <a:avLst/>
          </a:prstGeom>
          <a:solidFill>
            <a:srgbClr val="0A2F5C"/>
          </a:solidFill>
          <a:ln/>
          <a:effectLst>
            <a:outerShdw blurRad="101600" dist="38100" dir="5400000" algn="bl" rotWithShape="0">
              <a:srgbClr val="0A2F5C">
                <a:alpha val="16000"/>
              </a:srgbClr>
            </a:outerShdw>
          </a:effectLst>
        </p:spPr>
      </p:sp>
      <p:pic>
        <p:nvPicPr>
          <p:cNvPr id="19" name="Image 4" descr="/sessions/tender-modest-edison/mnt/outputs/deck/icons/cog_white.png"/>
          <p:cNvPicPr>
            <a:picLocks noChangeAspect="1"/>
          </p:cNvPicPr>
          <p:nvPr/>
        </p:nvPicPr>
        <p:blipFill>
          <a:blip r:embed="rId6"/>
          <a:stretch>
            <a:fillRect/>
          </a:stretch>
        </p:blipFill>
        <p:spPr>
          <a:xfrm>
            <a:off x="772668" y="3881628"/>
            <a:ext cx="228600" cy="228600"/>
          </a:xfrm>
          <a:prstGeom prst="rect">
            <a:avLst/>
          </a:prstGeom>
        </p:spPr>
      </p:pic>
      <p:sp>
        <p:nvSpPr>
          <p:cNvPr id="20" name="Text 13"/>
          <p:cNvSpPr/>
          <p:nvPr/>
        </p:nvSpPr>
        <p:spPr>
          <a:xfrm>
            <a:off x="1252728" y="3767328"/>
            <a:ext cx="10268712"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anose="02020603050405020304" pitchFamily="18" charset="0"/>
                <a:ea typeface="Times New Roman" pitchFamily="34" charset="-122"/>
                <a:cs typeface="Times New Roman" panose="02020603050405020304" pitchFamily="18" charset="0"/>
              </a:rPr>
              <a:t>Thực trạng cần khắc phục</a:t>
            </a:r>
            <a:endParaRPr lang="en-US" dirty="0">
              <a:latin typeface="Times New Roman" panose="02020603050405020304" pitchFamily="18" charset="0"/>
              <a:cs typeface="Times New Roman" panose="02020603050405020304" pitchFamily="18" charset="0"/>
            </a:endParaRPr>
          </a:p>
        </p:txBody>
      </p:sp>
      <p:sp>
        <p:nvSpPr>
          <p:cNvPr id="21" name="Text 14"/>
          <p:cNvSpPr/>
          <p:nvPr/>
        </p:nvSpPr>
        <p:spPr>
          <a:xfrm>
            <a:off x="722376" y="4270248"/>
            <a:ext cx="10744200" cy="15361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Phần lớn cán bộ thực hiện nhiệm vụ chuyển đổi số theo hình thức kiêm nhiệm</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Tổ công nghệ số cộng đồng cơ bản chưa có trình độ CNTT chuyên sâu</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Ảnh hưởng trực tiếp đến tiến độ triển khai một số nhiệm vụ chuyển đổi số trên địa bàn</a:t>
            </a:r>
            <a:endParaRPr lang="en-US" dirty="0">
              <a:latin typeface="Times New Roman" panose="02020603050405020304" pitchFamily="18" charset="0"/>
              <a:cs typeface="Times New Roman" panose="02020603050405020304" pitchFamily="18" charset="0"/>
            </a:endParaRPr>
          </a:p>
        </p:txBody>
      </p:sp>
      <p:sp>
        <p:nvSpPr>
          <p:cNvPr id="22" name="Text 15"/>
          <p:cNvSpPr/>
          <p:nvPr/>
        </p:nvSpPr>
        <p:spPr>
          <a:xfrm>
            <a:off x="502920" y="6473952"/>
            <a:ext cx="9326880" cy="292608"/>
          </a:xfrm>
          <a:prstGeom prst="rect">
            <a:avLst/>
          </a:prstGeom>
          <a:noFill/>
          <a:ln/>
        </p:spPr>
        <p:txBody>
          <a:bodyPr wrap="square" lIns="0" tIns="0" rIns="0" bIns="0" rtlCol="0" anchor="ctr"/>
          <a:lstStyle/>
          <a:p>
            <a:pPr marL="0" indent="0" algn="l">
              <a:buNone/>
            </a:pPr>
            <a:r>
              <a:rPr lang="en-US" sz="1400" dirty="0">
                <a:solidFill>
                  <a:srgbClr val="5B7A99"/>
                </a:solidFill>
                <a:latin typeface="Times New Roman" pitchFamily="34" charset="0"/>
                <a:ea typeface="Times New Roman" pitchFamily="34" charset="-122"/>
                <a:cs typeface="Times New Roman" pitchFamily="34" charset="-120"/>
              </a:rPr>
              <a:t>ĐẢNG ỦY XÃ BẮC HÀ  •  SƠ KẾT CHUYỂN ĐỔI SỐ 6 THÁNG ĐẦU NĂM 2026</a:t>
            </a:r>
            <a:endParaRPr lang="en-US" sz="1400" dirty="0"/>
          </a:p>
        </p:txBody>
      </p:sp>
      <p:sp>
        <p:nvSpPr>
          <p:cNvPr id="23" name="Text 16"/>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22 / 30</a:t>
            </a:r>
            <a:endParaRPr lang="en-US"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C · MỤC I</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3 trụ cột kết quả nổi bật</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check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1188720" y="1691640"/>
            <a:ext cx="3383280" cy="1965960"/>
          </a:xfrm>
          <a:prstGeom prst="roundRect">
            <a:avLst>
              <a:gd name="adj" fmla="val 4651"/>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2523744" y="1956816"/>
            <a:ext cx="713232" cy="713232"/>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cog_white.png"/>
          <p:cNvPicPr>
            <a:picLocks noChangeAspect="1"/>
          </p:cNvPicPr>
          <p:nvPr/>
        </p:nvPicPr>
        <p:blipFill>
          <a:blip r:embed="rId5"/>
          <a:stretch>
            <a:fillRect/>
          </a:stretch>
        </p:blipFill>
        <p:spPr>
          <a:xfrm>
            <a:off x="2702052" y="2135124"/>
            <a:ext cx="356616" cy="356616"/>
          </a:xfrm>
          <a:prstGeom prst="rect">
            <a:avLst/>
          </a:prstGeom>
        </p:spPr>
      </p:pic>
      <p:sp>
        <p:nvSpPr>
          <p:cNvPr id="10" name="Text 5"/>
          <p:cNvSpPr/>
          <p:nvPr/>
        </p:nvSpPr>
        <p:spPr>
          <a:xfrm>
            <a:off x="1188720" y="2862072"/>
            <a:ext cx="3383280" cy="685800"/>
          </a:xfrm>
          <a:prstGeom prst="rect">
            <a:avLst/>
          </a:prstGeom>
          <a:noFill/>
          <a:ln/>
        </p:spPr>
        <p:txBody>
          <a:bodyPr wrap="square" lIns="0" tIns="0" rIns="0" bIns="0" rtlCol="0" anchor="t"/>
          <a:lstStyle/>
          <a:p>
            <a:pPr marL="0" indent="0" algn="ctr">
              <a:lnSpc>
                <a:spcPct val="110000"/>
              </a:lnSpc>
              <a:buNone/>
            </a:pPr>
            <a:r>
              <a:rPr lang="en-US" sz="2000" b="1" dirty="0">
                <a:solidFill>
                  <a:srgbClr val="0A2F5C"/>
                </a:solidFill>
                <a:latin typeface="Times New Roman" panose="02020603050405020304" pitchFamily="18" charset="0"/>
                <a:ea typeface="Times New Roman" pitchFamily="34" charset="-122"/>
                <a:cs typeface="Times New Roman" panose="02020603050405020304" pitchFamily="18" charset="0"/>
              </a:rPr>
              <a:t>Khoa học</a:t>
            </a:r>
            <a:endParaRPr lang="en-US" sz="2000" dirty="0">
              <a:latin typeface="Times New Roman" panose="02020603050405020304" pitchFamily="18" charset="0"/>
              <a:cs typeface="Times New Roman" panose="02020603050405020304" pitchFamily="18" charset="0"/>
            </a:endParaRPr>
          </a:p>
          <a:p>
            <a:pPr marL="0" indent="0" algn="ctr">
              <a:lnSpc>
                <a:spcPct val="110000"/>
              </a:lnSpc>
              <a:buNone/>
            </a:pPr>
            <a:r>
              <a:rPr lang="en-US" sz="2000" b="1" dirty="0">
                <a:solidFill>
                  <a:srgbClr val="0A2F5C"/>
                </a:solidFill>
                <a:latin typeface="Times New Roman" panose="02020603050405020304" pitchFamily="18" charset="0"/>
                <a:ea typeface="Times New Roman" pitchFamily="34" charset="-122"/>
                <a:cs typeface="Times New Roman" panose="02020603050405020304" pitchFamily="18" charset="0"/>
              </a:rPr>
              <a:t>công nghệ</a:t>
            </a:r>
            <a:endParaRPr lang="en-US" sz="2000" dirty="0">
              <a:latin typeface="Times New Roman" panose="02020603050405020304" pitchFamily="18" charset="0"/>
              <a:cs typeface="Times New Roman" panose="02020603050405020304" pitchFamily="18" charset="0"/>
            </a:endParaRPr>
          </a:p>
        </p:txBody>
      </p:sp>
      <p:sp>
        <p:nvSpPr>
          <p:cNvPr id="11" name="Shape 6"/>
          <p:cNvSpPr/>
          <p:nvPr/>
        </p:nvSpPr>
        <p:spPr>
          <a:xfrm>
            <a:off x="4937760" y="1691640"/>
            <a:ext cx="3383280" cy="1965960"/>
          </a:xfrm>
          <a:prstGeom prst="roundRect">
            <a:avLst>
              <a:gd name="adj" fmla="val 4651"/>
            </a:avLst>
          </a:prstGeom>
          <a:solidFill>
            <a:srgbClr val="F6FAFD"/>
          </a:solidFill>
          <a:ln/>
          <a:effectLst>
            <a:outerShdw blurRad="114300" dist="38100" dir="5400000" algn="bl" rotWithShape="0">
              <a:srgbClr val="0A2F5C">
                <a:alpha val="10000"/>
              </a:srgbClr>
            </a:outerShdw>
          </a:effectLst>
        </p:spPr>
      </p:sp>
      <p:sp>
        <p:nvSpPr>
          <p:cNvPr id="12" name="Shape 7"/>
          <p:cNvSpPr/>
          <p:nvPr/>
        </p:nvSpPr>
        <p:spPr>
          <a:xfrm>
            <a:off x="6272784" y="1956816"/>
            <a:ext cx="713232" cy="713232"/>
          </a:xfrm>
          <a:prstGeom prst="ellipse">
            <a:avLst/>
          </a:prstGeom>
          <a:solidFill>
            <a:srgbClr val="0EA5C9"/>
          </a:solidFill>
          <a:ln/>
          <a:effectLst>
            <a:outerShdw blurRad="101600" dist="38100" dir="5400000" algn="bl" rotWithShape="0">
              <a:srgbClr val="0A2F5C">
                <a:alpha val="16000"/>
              </a:srgbClr>
            </a:outerShdw>
          </a:effectLst>
        </p:spPr>
      </p:sp>
      <p:pic>
        <p:nvPicPr>
          <p:cNvPr id="13" name="Image 3" descr="/sessions/tender-modest-edison/mnt/outputs/deck/icons/lightbulb_white.png"/>
          <p:cNvPicPr>
            <a:picLocks noChangeAspect="1"/>
          </p:cNvPicPr>
          <p:nvPr/>
        </p:nvPicPr>
        <p:blipFill>
          <a:blip r:embed="rId6"/>
          <a:stretch>
            <a:fillRect/>
          </a:stretch>
        </p:blipFill>
        <p:spPr>
          <a:xfrm>
            <a:off x="6451092" y="2135124"/>
            <a:ext cx="356616" cy="356616"/>
          </a:xfrm>
          <a:prstGeom prst="rect">
            <a:avLst/>
          </a:prstGeom>
        </p:spPr>
      </p:pic>
      <p:sp>
        <p:nvSpPr>
          <p:cNvPr id="14" name="Text 8"/>
          <p:cNvSpPr/>
          <p:nvPr/>
        </p:nvSpPr>
        <p:spPr>
          <a:xfrm>
            <a:off x="4937760" y="2862072"/>
            <a:ext cx="3383280" cy="685800"/>
          </a:xfrm>
          <a:prstGeom prst="rect">
            <a:avLst/>
          </a:prstGeom>
          <a:noFill/>
          <a:ln/>
        </p:spPr>
        <p:txBody>
          <a:bodyPr wrap="square" lIns="0" tIns="0" rIns="0" bIns="0" rtlCol="0" anchor="t"/>
          <a:lstStyle/>
          <a:p>
            <a:pPr marL="0" indent="0" algn="ctr">
              <a:lnSpc>
                <a:spcPct val="110000"/>
              </a:lnSpc>
              <a:buNone/>
            </a:pPr>
            <a:r>
              <a:rPr lang="en-US" sz="2000" b="1" dirty="0">
                <a:solidFill>
                  <a:srgbClr val="0A2F5C"/>
                </a:solidFill>
                <a:latin typeface="Times New Roman" panose="02020603050405020304" pitchFamily="18" charset="0"/>
                <a:ea typeface="Times New Roman" pitchFamily="34" charset="-122"/>
                <a:cs typeface="Times New Roman" panose="02020603050405020304" pitchFamily="18" charset="0"/>
              </a:rPr>
              <a:t>Đổi mới</a:t>
            </a:r>
            <a:endParaRPr lang="en-US" sz="2000" dirty="0">
              <a:latin typeface="Times New Roman" panose="02020603050405020304" pitchFamily="18" charset="0"/>
              <a:cs typeface="Times New Roman" panose="02020603050405020304" pitchFamily="18" charset="0"/>
            </a:endParaRPr>
          </a:p>
          <a:p>
            <a:pPr marL="0" indent="0" algn="ctr">
              <a:lnSpc>
                <a:spcPct val="110000"/>
              </a:lnSpc>
              <a:buNone/>
            </a:pPr>
            <a:r>
              <a:rPr lang="en-US" sz="2000" b="1" dirty="0">
                <a:solidFill>
                  <a:srgbClr val="0A2F5C"/>
                </a:solidFill>
                <a:latin typeface="Times New Roman" panose="02020603050405020304" pitchFamily="18" charset="0"/>
                <a:ea typeface="Times New Roman" pitchFamily="34" charset="-122"/>
                <a:cs typeface="Times New Roman" panose="02020603050405020304" pitchFamily="18" charset="0"/>
              </a:rPr>
              <a:t>sáng tạo</a:t>
            </a:r>
            <a:endParaRPr lang="en-US" sz="2000" dirty="0">
              <a:latin typeface="Times New Roman" panose="02020603050405020304" pitchFamily="18" charset="0"/>
              <a:cs typeface="Times New Roman" panose="02020603050405020304" pitchFamily="18" charset="0"/>
            </a:endParaRPr>
          </a:p>
        </p:txBody>
      </p:sp>
      <p:sp>
        <p:nvSpPr>
          <p:cNvPr id="15" name="Shape 9"/>
          <p:cNvSpPr/>
          <p:nvPr/>
        </p:nvSpPr>
        <p:spPr>
          <a:xfrm>
            <a:off x="8686800" y="1691640"/>
            <a:ext cx="3383280" cy="1965960"/>
          </a:xfrm>
          <a:prstGeom prst="roundRect">
            <a:avLst>
              <a:gd name="adj" fmla="val 4651"/>
            </a:avLst>
          </a:prstGeom>
          <a:solidFill>
            <a:srgbClr val="F6FAFD"/>
          </a:solidFill>
          <a:ln/>
          <a:effectLst>
            <a:outerShdw blurRad="114300" dist="38100" dir="5400000" algn="bl" rotWithShape="0">
              <a:srgbClr val="0A2F5C">
                <a:alpha val="10000"/>
              </a:srgbClr>
            </a:outerShdw>
          </a:effectLst>
        </p:spPr>
      </p:sp>
      <p:sp>
        <p:nvSpPr>
          <p:cNvPr id="16" name="Shape 10"/>
          <p:cNvSpPr/>
          <p:nvPr/>
        </p:nvSpPr>
        <p:spPr>
          <a:xfrm>
            <a:off x="10021824" y="1956816"/>
            <a:ext cx="713232" cy="713232"/>
          </a:xfrm>
          <a:prstGeom prst="ellipse">
            <a:avLst/>
          </a:prstGeom>
          <a:solidFill>
            <a:srgbClr val="C98A1F"/>
          </a:solidFill>
          <a:ln/>
          <a:effectLst>
            <a:outerShdw blurRad="101600" dist="38100" dir="5400000" algn="bl" rotWithShape="0">
              <a:srgbClr val="0A2F5C">
                <a:alpha val="16000"/>
              </a:srgbClr>
            </a:outerShdw>
          </a:effectLst>
        </p:spPr>
      </p:sp>
      <p:pic>
        <p:nvPicPr>
          <p:cNvPr id="17" name="Image 4" descr="/sessions/tender-modest-edison/mnt/outputs/deck/icons/network_white.png"/>
          <p:cNvPicPr>
            <a:picLocks noChangeAspect="1"/>
          </p:cNvPicPr>
          <p:nvPr/>
        </p:nvPicPr>
        <p:blipFill>
          <a:blip r:embed="rId7"/>
          <a:stretch>
            <a:fillRect/>
          </a:stretch>
        </p:blipFill>
        <p:spPr>
          <a:xfrm>
            <a:off x="10200132" y="2135124"/>
            <a:ext cx="356616" cy="356616"/>
          </a:xfrm>
          <a:prstGeom prst="rect">
            <a:avLst/>
          </a:prstGeom>
        </p:spPr>
      </p:pic>
      <p:sp>
        <p:nvSpPr>
          <p:cNvPr id="18" name="Text 11"/>
          <p:cNvSpPr/>
          <p:nvPr/>
        </p:nvSpPr>
        <p:spPr>
          <a:xfrm>
            <a:off x="8686800" y="2862072"/>
            <a:ext cx="3383280" cy="685800"/>
          </a:xfrm>
          <a:prstGeom prst="rect">
            <a:avLst/>
          </a:prstGeom>
          <a:noFill/>
          <a:ln/>
        </p:spPr>
        <p:txBody>
          <a:bodyPr wrap="square" lIns="0" tIns="0" rIns="0" bIns="0" rtlCol="0" anchor="t"/>
          <a:lstStyle/>
          <a:p>
            <a:pPr marL="0" indent="0" algn="ctr">
              <a:lnSpc>
                <a:spcPct val="110000"/>
              </a:lnSpc>
              <a:buNone/>
            </a:pPr>
            <a:r>
              <a:rPr lang="en-US" sz="2000" b="1" dirty="0">
                <a:solidFill>
                  <a:srgbClr val="0A2F5C"/>
                </a:solidFill>
                <a:latin typeface="Times New Roman" panose="02020603050405020304" pitchFamily="18" charset="0"/>
                <a:ea typeface="Times New Roman" pitchFamily="34" charset="-122"/>
                <a:cs typeface="Times New Roman" panose="02020603050405020304" pitchFamily="18" charset="0"/>
              </a:rPr>
              <a:t>Chuyển đổi</a:t>
            </a:r>
            <a:endParaRPr lang="en-US" sz="2000" dirty="0">
              <a:latin typeface="Times New Roman" panose="02020603050405020304" pitchFamily="18" charset="0"/>
              <a:cs typeface="Times New Roman" panose="02020603050405020304" pitchFamily="18" charset="0"/>
            </a:endParaRPr>
          </a:p>
          <a:p>
            <a:pPr marL="0" indent="0" algn="ctr">
              <a:lnSpc>
                <a:spcPct val="110000"/>
              </a:lnSpc>
              <a:buNone/>
            </a:pPr>
            <a:r>
              <a:rPr lang="en-US" sz="2000" b="1" dirty="0">
                <a:solidFill>
                  <a:srgbClr val="0A2F5C"/>
                </a:solidFill>
                <a:latin typeface="Times New Roman" panose="02020603050405020304" pitchFamily="18" charset="0"/>
                <a:ea typeface="Times New Roman" pitchFamily="34" charset="-122"/>
                <a:cs typeface="Times New Roman" panose="02020603050405020304" pitchFamily="18" charset="0"/>
              </a:rPr>
              <a:t>số</a:t>
            </a:r>
            <a:endParaRPr lang="en-US" sz="2000" dirty="0">
              <a:latin typeface="Times New Roman" panose="02020603050405020304" pitchFamily="18" charset="0"/>
              <a:cs typeface="Times New Roman" panose="02020603050405020304" pitchFamily="18" charset="0"/>
            </a:endParaRPr>
          </a:p>
        </p:txBody>
      </p:sp>
      <p:sp>
        <p:nvSpPr>
          <p:cNvPr id="19" name="Shape 12"/>
          <p:cNvSpPr/>
          <p:nvPr/>
        </p:nvSpPr>
        <p:spPr>
          <a:xfrm>
            <a:off x="502920" y="3977640"/>
            <a:ext cx="11183112" cy="2057400"/>
          </a:xfrm>
          <a:prstGeom prst="roundRect">
            <a:avLst>
              <a:gd name="adj" fmla="val 3556"/>
            </a:avLst>
          </a:prstGeom>
          <a:solidFill>
            <a:srgbClr val="F6FAFD"/>
          </a:solidFill>
          <a:ln/>
          <a:effectLst>
            <a:outerShdw blurRad="114300" dist="38100" dir="5400000" algn="bl" rotWithShape="0">
              <a:srgbClr val="0A2F5C">
                <a:alpha val="10000"/>
              </a:srgbClr>
            </a:outerShdw>
          </a:effectLst>
        </p:spPr>
      </p:sp>
      <p:sp>
        <p:nvSpPr>
          <p:cNvPr id="20" name="Shape 13"/>
          <p:cNvSpPr/>
          <p:nvPr/>
        </p:nvSpPr>
        <p:spPr>
          <a:xfrm>
            <a:off x="658368" y="413308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21" name="Image 5" descr="/sessions/tender-modest-edison/mnt/outputs/deck/icons/flag_white.png"/>
          <p:cNvPicPr>
            <a:picLocks noChangeAspect="1"/>
          </p:cNvPicPr>
          <p:nvPr/>
        </p:nvPicPr>
        <p:blipFill>
          <a:blip r:embed="rId8"/>
          <a:stretch>
            <a:fillRect/>
          </a:stretch>
        </p:blipFill>
        <p:spPr>
          <a:xfrm>
            <a:off x="772668" y="4247388"/>
            <a:ext cx="228600" cy="228600"/>
          </a:xfrm>
          <a:prstGeom prst="rect">
            <a:avLst/>
          </a:prstGeom>
        </p:spPr>
      </p:pic>
      <p:sp>
        <p:nvSpPr>
          <p:cNvPr id="22" name="Text 14"/>
          <p:cNvSpPr/>
          <p:nvPr/>
        </p:nvSpPr>
        <p:spPr>
          <a:xfrm>
            <a:off x="1252728" y="4133088"/>
            <a:ext cx="10268712"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anose="02020603050405020304" pitchFamily="18" charset="0"/>
                <a:ea typeface="Times New Roman" pitchFamily="34" charset="-122"/>
                <a:cs typeface="Times New Roman" panose="02020603050405020304" pitchFamily="18" charset="0"/>
              </a:rPr>
              <a:t>Xã Bắc Hà triển khai nghiêm túc, thực chất Kế hoạch số 66-KH/ĐU</a:t>
            </a:r>
            <a:endParaRPr lang="en-US" sz="2000" dirty="0">
              <a:latin typeface="Times New Roman" panose="02020603050405020304" pitchFamily="18" charset="0"/>
              <a:cs typeface="Times New Roman" panose="02020603050405020304" pitchFamily="18" charset="0"/>
            </a:endParaRPr>
          </a:p>
        </p:txBody>
      </p:sp>
      <p:sp>
        <p:nvSpPr>
          <p:cNvPr id="23" name="Text 15"/>
          <p:cNvSpPr/>
          <p:nvPr/>
        </p:nvSpPr>
        <p:spPr>
          <a:xfrm>
            <a:off x="722376" y="4636008"/>
            <a:ext cx="10963656" cy="121615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sz="2000" dirty="0">
                <a:solidFill>
                  <a:srgbClr val="16324A"/>
                </a:solidFill>
                <a:latin typeface="Times New Roman" panose="02020603050405020304" pitchFamily="18" charset="0"/>
                <a:ea typeface="Times New Roman" pitchFamily="34" charset="-122"/>
                <a:cs typeface="Times New Roman" panose="02020603050405020304" pitchFamily="18" charset="0"/>
              </a:rPr>
              <a:t>Chỉ đạo: hoàn thành 14/15 nhiệm vụ có hạn (93,3%), không có nhiệm vụ quá hạn</a:t>
            </a:r>
            <a:endParaRPr lang="en-US" sz="2000"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sz="2000" dirty="0">
                <a:solidFill>
                  <a:srgbClr val="16324A"/>
                </a:solidFill>
                <a:latin typeface="Times New Roman" panose="02020603050405020304" pitchFamily="18" charset="0"/>
                <a:ea typeface="Times New Roman" pitchFamily="34" charset="-122"/>
                <a:cs typeface="Times New Roman" panose="02020603050405020304" pitchFamily="18" charset="0"/>
              </a:rPr>
              <a:t>Cải cách hành chính, chính quyền số: TTHC trực tuyến 96,75%, thanh toán trực tuyến 100%, hài lòng 100%</a:t>
            </a:r>
            <a:endParaRPr lang="en-US" sz="2000" dirty="0">
              <a:latin typeface="Times New Roman" panose="02020603050405020304" pitchFamily="18" charset="0"/>
              <a:cs typeface="Times New Roman" panose="02020603050405020304" pitchFamily="18" charset="0"/>
            </a:endParaRPr>
          </a:p>
        </p:txBody>
      </p:sp>
      <p:sp>
        <p:nvSpPr>
          <p:cNvPr id="24" name="Text 16"/>
          <p:cNvSpPr/>
          <p:nvPr/>
        </p:nvSpPr>
        <p:spPr>
          <a:xfrm>
            <a:off x="502920" y="6473952"/>
            <a:ext cx="9326880" cy="292608"/>
          </a:xfrm>
          <a:prstGeom prst="rect">
            <a:avLst/>
          </a:prstGeom>
          <a:noFill/>
          <a:ln/>
        </p:spPr>
        <p:txBody>
          <a:bodyPr wrap="square" lIns="0" tIns="0" rIns="0" bIns="0" rtlCol="0" anchor="ctr"/>
          <a:lstStyle/>
          <a:p>
            <a:pPr marL="0" indent="0" algn="l">
              <a:buNone/>
            </a:pPr>
            <a:r>
              <a:rPr lang="en-US" sz="1400" dirty="0">
                <a:solidFill>
                  <a:srgbClr val="5B7A99"/>
                </a:solidFill>
                <a:latin typeface="Times New Roman" pitchFamily="34" charset="0"/>
                <a:ea typeface="Times New Roman" pitchFamily="34" charset="-122"/>
                <a:cs typeface="Times New Roman" pitchFamily="34" charset="-120"/>
              </a:rPr>
              <a:t>ĐẢNG ỦY XÃ BẮC HÀ  •  SƠ KẾT CHUYỂN ĐỔI SỐ 6 THÁNG ĐẦU NĂM 2026</a:t>
            </a:r>
            <a:endParaRPr lang="en-US" sz="1400" dirty="0"/>
          </a:p>
        </p:txBody>
      </p:sp>
      <p:sp>
        <p:nvSpPr>
          <p:cNvPr id="25" name="Text 17"/>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23 / 30</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C · MỤC I</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5 kết quả nổi bật &amp; bài học kinh nghiệm</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flag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630936" y="1636776"/>
            <a:ext cx="384048" cy="384048"/>
          </a:xfrm>
          <a:prstGeom prst="ellipse">
            <a:avLst/>
          </a:prstGeom>
          <a:solidFill>
            <a:srgbClr val="123B70"/>
          </a:solidFill>
          <a:ln/>
          <a:effectLst>
            <a:outerShdw blurRad="101600" dist="38100" dir="5400000" algn="bl" rotWithShape="0">
              <a:srgbClr val="0A2F5C">
                <a:alpha val="16000"/>
              </a:srgbClr>
            </a:outerShdw>
          </a:effectLst>
        </p:spPr>
      </p:sp>
      <p:pic>
        <p:nvPicPr>
          <p:cNvPr id="8" name="Image 2" descr="/sessions/tender-modest-edison/mnt/outputs/deck/icons/check_white.png"/>
          <p:cNvPicPr>
            <a:picLocks noChangeAspect="1"/>
          </p:cNvPicPr>
          <p:nvPr/>
        </p:nvPicPr>
        <p:blipFill>
          <a:blip r:embed="rId5"/>
          <a:stretch>
            <a:fillRect/>
          </a:stretch>
        </p:blipFill>
        <p:spPr>
          <a:xfrm>
            <a:off x="726948" y="1732788"/>
            <a:ext cx="192024" cy="192024"/>
          </a:xfrm>
          <a:prstGeom prst="rect">
            <a:avLst/>
          </a:prstGeom>
        </p:spPr>
      </p:pic>
      <p:sp>
        <p:nvSpPr>
          <p:cNvPr id="9" name="Text 4"/>
          <p:cNvSpPr/>
          <p:nvPr/>
        </p:nvSpPr>
        <p:spPr>
          <a:xfrm>
            <a:off x="1170432" y="1572768"/>
            <a:ext cx="9646920" cy="512064"/>
          </a:xfrm>
          <a:prstGeom prst="rect">
            <a:avLst/>
          </a:prstGeom>
          <a:noFill/>
          <a:ln/>
        </p:spPr>
        <p:txBody>
          <a:bodyPr wrap="square" lIns="0" tIns="0" rIns="0" bIns="0" rtlCol="0" anchor="ctr"/>
          <a:lstStyle/>
          <a:p>
            <a:pPr marL="0" indent="0">
              <a:buNone/>
            </a:pPr>
            <a:r>
              <a:rPr lang="en-US" dirty="0">
                <a:solidFill>
                  <a:srgbClr val="16324A"/>
                </a:solidFill>
                <a:latin typeface="Times New Roman" pitchFamily="34" charset="0"/>
                <a:ea typeface="Times New Roman" pitchFamily="34" charset="-122"/>
                <a:cs typeface="Times New Roman" pitchFamily="34" charset="-120"/>
              </a:rPr>
              <a:t>Chỉ đạo cụ thể, nghiêm túc theo phương châm sáu rõ</a:t>
            </a:r>
            <a:endParaRPr lang="en-US" dirty="0"/>
          </a:p>
        </p:txBody>
      </p:sp>
      <p:sp>
        <p:nvSpPr>
          <p:cNvPr id="10" name="Shape 5"/>
          <p:cNvSpPr/>
          <p:nvPr/>
        </p:nvSpPr>
        <p:spPr>
          <a:xfrm>
            <a:off x="630936" y="2203704"/>
            <a:ext cx="384048" cy="384048"/>
          </a:xfrm>
          <a:prstGeom prst="ellipse">
            <a:avLst/>
          </a:prstGeom>
          <a:solidFill>
            <a:srgbClr val="0EA5C9"/>
          </a:solidFill>
          <a:ln/>
          <a:effectLst>
            <a:outerShdw blurRad="101600" dist="38100" dir="5400000" algn="bl" rotWithShape="0">
              <a:srgbClr val="0A2F5C">
                <a:alpha val="16000"/>
              </a:srgbClr>
            </a:outerShdw>
          </a:effectLst>
        </p:spPr>
      </p:sp>
      <p:pic>
        <p:nvPicPr>
          <p:cNvPr id="11" name="Image 3" descr="/sessions/tender-modest-edison/mnt/outputs/deck/icons/check_white.png"/>
          <p:cNvPicPr>
            <a:picLocks noChangeAspect="1"/>
          </p:cNvPicPr>
          <p:nvPr/>
        </p:nvPicPr>
        <p:blipFill>
          <a:blip r:embed="rId5"/>
          <a:stretch>
            <a:fillRect/>
          </a:stretch>
        </p:blipFill>
        <p:spPr>
          <a:xfrm>
            <a:off x="726948" y="2299716"/>
            <a:ext cx="192024" cy="192024"/>
          </a:xfrm>
          <a:prstGeom prst="rect">
            <a:avLst/>
          </a:prstGeom>
        </p:spPr>
      </p:pic>
      <p:sp>
        <p:nvSpPr>
          <p:cNvPr id="12" name="Text 6"/>
          <p:cNvSpPr/>
          <p:nvPr/>
        </p:nvSpPr>
        <p:spPr>
          <a:xfrm>
            <a:off x="1170432" y="2139696"/>
            <a:ext cx="9646920" cy="512064"/>
          </a:xfrm>
          <a:prstGeom prst="rect">
            <a:avLst/>
          </a:prstGeom>
          <a:noFill/>
          <a:ln/>
        </p:spPr>
        <p:txBody>
          <a:bodyPr wrap="square" lIns="0" tIns="0" rIns="0" bIns="0" rtlCol="0" anchor="ctr"/>
          <a:lstStyle/>
          <a:p>
            <a:pPr marL="0" indent="0">
              <a:buNone/>
            </a:pPr>
            <a:r>
              <a:rPr lang="en-US" dirty="0">
                <a:solidFill>
                  <a:srgbClr val="16324A"/>
                </a:solidFill>
                <a:latin typeface="Times New Roman" pitchFamily="34" charset="0"/>
                <a:ea typeface="Times New Roman" pitchFamily="34" charset="-122"/>
                <a:cs typeface="Times New Roman" pitchFamily="34" charset="-120"/>
              </a:rPr>
              <a:t>Cải cách hành chính, chính quyền số đạt kết quả cao</a:t>
            </a:r>
            <a:endParaRPr lang="en-US" dirty="0"/>
          </a:p>
        </p:txBody>
      </p:sp>
      <p:sp>
        <p:nvSpPr>
          <p:cNvPr id="13" name="Shape 7"/>
          <p:cNvSpPr/>
          <p:nvPr/>
        </p:nvSpPr>
        <p:spPr>
          <a:xfrm>
            <a:off x="630936" y="2770632"/>
            <a:ext cx="384048" cy="384048"/>
          </a:xfrm>
          <a:prstGeom prst="ellipse">
            <a:avLst/>
          </a:prstGeom>
          <a:solidFill>
            <a:srgbClr val="0D9488"/>
          </a:solidFill>
          <a:ln/>
          <a:effectLst>
            <a:outerShdw blurRad="101600" dist="38100" dir="5400000" algn="bl" rotWithShape="0">
              <a:srgbClr val="0A2F5C">
                <a:alpha val="16000"/>
              </a:srgbClr>
            </a:outerShdw>
          </a:effectLst>
        </p:spPr>
      </p:sp>
      <p:pic>
        <p:nvPicPr>
          <p:cNvPr id="14" name="Image 4" descr="/sessions/tender-modest-edison/mnt/outputs/deck/icons/check_white.png"/>
          <p:cNvPicPr>
            <a:picLocks noChangeAspect="1"/>
          </p:cNvPicPr>
          <p:nvPr/>
        </p:nvPicPr>
        <p:blipFill>
          <a:blip r:embed="rId5"/>
          <a:stretch>
            <a:fillRect/>
          </a:stretch>
        </p:blipFill>
        <p:spPr>
          <a:xfrm>
            <a:off x="726948" y="2866644"/>
            <a:ext cx="192024" cy="192024"/>
          </a:xfrm>
          <a:prstGeom prst="rect">
            <a:avLst/>
          </a:prstGeom>
        </p:spPr>
      </p:pic>
      <p:sp>
        <p:nvSpPr>
          <p:cNvPr id="15" name="Text 8"/>
          <p:cNvSpPr/>
          <p:nvPr/>
        </p:nvSpPr>
        <p:spPr>
          <a:xfrm>
            <a:off x="1170432" y="2706624"/>
            <a:ext cx="9646920" cy="512064"/>
          </a:xfrm>
          <a:prstGeom prst="rect">
            <a:avLst/>
          </a:prstGeom>
          <a:noFill/>
          <a:ln/>
        </p:spPr>
        <p:txBody>
          <a:bodyPr wrap="square" lIns="0" tIns="0" rIns="0" bIns="0" rtlCol="0" anchor="ctr"/>
          <a:lstStyle/>
          <a:p>
            <a:pPr marL="0" indent="0">
              <a:buNone/>
            </a:pPr>
            <a:r>
              <a:rPr lang="en-US" dirty="0">
                <a:solidFill>
                  <a:srgbClr val="16324A"/>
                </a:solidFill>
                <a:latin typeface="Times New Roman" pitchFamily="34" charset="0"/>
                <a:ea typeface="Times New Roman" pitchFamily="34" charset="-122"/>
                <a:cs typeface="Times New Roman" pitchFamily="34" charset="-120"/>
              </a:rPr>
              <a:t>CĐS cơ quan Đảng: 2.371 hồ sơ đảng viên đạt 100%, 102/102 chi bộ ứng dụng nền tảng số</a:t>
            </a:r>
            <a:endParaRPr lang="en-US" dirty="0"/>
          </a:p>
        </p:txBody>
      </p:sp>
      <p:sp>
        <p:nvSpPr>
          <p:cNvPr id="16" name="Shape 9"/>
          <p:cNvSpPr/>
          <p:nvPr/>
        </p:nvSpPr>
        <p:spPr>
          <a:xfrm>
            <a:off x="630936" y="3337560"/>
            <a:ext cx="384048" cy="384048"/>
          </a:xfrm>
          <a:prstGeom prst="ellipse">
            <a:avLst/>
          </a:prstGeom>
          <a:solidFill>
            <a:srgbClr val="C98A1F"/>
          </a:solidFill>
          <a:ln/>
          <a:effectLst>
            <a:outerShdw blurRad="101600" dist="38100" dir="5400000" algn="bl" rotWithShape="0">
              <a:srgbClr val="0A2F5C">
                <a:alpha val="16000"/>
              </a:srgbClr>
            </a:outerShdw>
          </a:effectLst>
        </p:spPr>
      </p:sp>
      <p:pic>
        <p:nvPicPr>
          <p:cNvPr id="17" name="Image 5" descr="/sessions/tender-modest-edison/mnt/outputs/deck/icons/check_white.png"/>
          <p:cNvPicPr>
            <a:picLocks noChangeAspect="1"/>
          </p:cNvPicPr>
          <p:nvPr/>
        </p:nvPicPr>
        <p:blipFill>
          <a:blip r:embed="rId5"/>
          <a:stretch>
            <a:fillRect/>
          </a:stretch>
        </p:blipFill>
        <p:spPr>
          <a:xfrm>
            <a:off x="726948" y="3433572"/>
            <a:ext cx="192024" cy="192024"/>
          </a:xfrm>
          <a:prstGeom prst="rect">
            <a:avLst/>
          </a:prstGeom>
        </p:spPr>
      </p:pic>
      <p:sp>
        <p:nvSpPr>
          <p:cNvPr id="18" name="Text 10"/>
          <p:cNvSpPr/>
          <p:nvPr/>
        </p:nvSpPr>
        <p:spPr>
          <a:xfrm>
            <a:off x="1170432" y="3273552"/>
            <a:ext cx="9646920" cy="512064"/>
          </a:xfrm>
          <a:prstGeom prst="rect">
            <a:avLst/>
          </a:prstGeom>
          <a:noFill/>
          <a:ln/>
        </p:spPr>
        <p:txBody>
          <a:bodyPr wrap="square" lIns="0" tIns="0" rIns="0" bIns="0" rtlCol="0" anchor="ctr"/>
          <a:lstStyle/>
          <a:p>
            <a:pPr marL="0" indent="0">
              <a:buNone/>
            </a:pPr>
            <a:r>
              <a:rPr lang="en-US" dirty="0">
                <a:solidFill>
                  <a:srgbClr val="16324A"/>
                </a:solidFill>
                <a:latin typeface="Times New Roman" pitchFamily="34" charset="0"/>
                <a:ea typeface="Times New Roman" pitchFamily="34" charset="-122"/>
                <a:cs typeface="Times New Roman" pitchFamily="34" charset="-120"/>
              </a:rPr>
              <a:t>Kinh tế, xã hội số chuyển biến: 100% gian hàng chợ gắn QR, 96% hồ sơ sức khỏe điện tử</a:t>
            </a:r>
            <a:endParaRPr lang="en-US" dirty="0"/>
          </a:p>
        </p:txBody>
      </p:sp>
      <p:sp>
        <p:nvSpPr>
          <p:cNvPr id="19" name="Shape 11"/>
          <p:cNvSpPr/>
          <p:nvPr/>
        </p:nvSpPr>
        <p:spPr>
          <a:xfrm>
            <a:off x="630936" y="3904488"/>
            <a:ext cx="384048" cy="384048"/>
          </a:xfrm>
          <a:prstGeom prst="ellipse">
            <a:avLst/>
          </a:prstGeom>
          <a:solidFill>
            <a:srgbClr val="123B70"/>
          </a:solidFill>
          <a:ln/>
          <a:effectLst>
            <a:outerShdw blurRad="101600" dist="38100" dir="5400000" algn="bl" rotWithShape="0">
              <a:srgbClr val="0A2F5C">
                <a:alpha val="16000"/>
              </a:srgbClr>
            </a:outerShdw>
          </a:effectLst>
        </p:spPr>
      </p:sp>
      <p:pic>
        <p:nvPicPr>
          <p:cNvPr id="20" name="Image 6" descr="/sessions/tender-modest-edison/mnt/outputs/deck/icons/check_white.png"/>
          <p:cNvPicPr>
            <a:picLocks noChangeAspect="1"/>
          </p:cNvPicPr>
          <p:nvPr/>
        </p:nvPicPr>
        <p:blipFill>
          <a:blip r:embed="rId5"/>
          <a:stretch>
            <a:fillRect/>
          </a:stretch>
        </p:blipFill>
        <p:spPr>
          <a:xfrm>
            <a:off x="726948" y="4000500"/>
            <a:ext cx="192024" cy="192024"/>
          </a:xfrm>
          <a:prstGeom prst="rect">
            <a:avLst/>
          </a:prstGeom>
        </p:spPr>
      </p:pic>
      <p:sp>
        <p:nvSpPr>
          <p:cNvPr id="21" name="Text 12"/>
          <p:cNvSpPr/>
          <p:nvPr/>
        </p:nvSpPr>
        <p:spPr>
          <a:xfrm>
            <a:off x="1170432" y="3840480"/>
            <a:ext cx="9646920" cy="512064"/>
          </a:xfrm>
          <a:prstGeom prst="rect">
            <a:avLst/>
          </a:prstGeom>
          <a:noFill/>
          <a:ln/>
        </p:spPr>
        <p:txBody>
          <a:bodyPr wrap="square" lIns="0" tIns="0" rIns="0" bIns="0" rtlCol="0" anchor="ctr"/>
          <a:lstStyle/>
          <a:p>
            <a:pPr marL="0" indent="0">
              <a:buNone/>
            </a:pPr>
            <a:r>
              <a:rPr lang="en-US" dirty="0">
                <a:solidFill>
                  <a:srgbClr val="16324A"/>
                </a:solidFill>
                <a:latin typeface="Times New Roman" pitchFamily="34" charset="0"/>
                <a:ea typeface="Times New Roman" pitchFamily="34" charset="-122"/>
                <a:cs typeface="Times New Roman" pitchFamily="34" charset="-120"/>
              </a:rPr>
              <a:t>Đổi mới sáng tạo lan tỏa từ cơ sở: 3 giải thưởng tỉnh/toàn quốc, Đoàn Thanh niên xung kích</a:t>
            </a:r>
            <a:endParaRPr lang="en-US" dirty="0"/>
          </a:p>
        </p:txBody>
      </p:sp>
      <p:sp>
        <p:nvSpPr>
          <p:cNvPr id="22" name="Shape 13"/>
          <p:cNvSpPr/>
          <p:nvPr/>
        </p:nvSpPr>
        <p:spPr>
          <a:xfrm>
            <a:off x="502920" y="4617720"/>
            <a:ext cx="11183112" cy="1417320"/>
          </a:xfrm>
          <a:prstGeom prst="roundRect">
            <a:avLst>
              <a:gd name="adj" fmla="val 5161"/>
            </a:avLst>
          </a:prstGeom>
          <a:solidFill>
            <a:srgbClr val="F6FAFD"/>
          </a:solidFill>
          <a:ln/>
          <a:effectLst>
            <a:outerShdw blurRad="114300" dist="38100" dir="5400000" algn="bl" rotWithShape="0">
              <a:srgbClr val="0A2F5C">
                <a:alpha val="10000"/>
              </a:srgbClr>
            </a:outerShdw>
          </a:effectLst>
        </p:spPr>
      </p:sp>
      <p:sp>
        <p:nvSpPr>
          <p:cNvPr id="23" name="Shape 14"/>
          <p:cNvSpPr/>
          <p:nvPr/>
        </p:nvSpPr>
        <p:spPr>
          <a:xfrm>
            <a:off x="658368" y="477316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24" name="Image 7" descr="/sessions/tender-modest-edison/mnt/outputs/deck/icons/lightbulb_white.png"/>
          <p:cNvPicPr>
            <a:picLocks noChangeAspect="1"/>
          </p:cNvPicPr>
          <p:nvPr/>
        </p:nvPicPr>
        <p:blipFill>
          <a:blip r:embed="rId6"/>
          <a:stretch>
            <a:fillRect/>
          </a:stretch>
        </p:blipFill>
        <p:spPr>
          <a:xfrm>
            <a:off x="772668" y="4887468"/>
            <a:ext cx="228600" cy="228600"/>
          </a:xfrm>
          <a:prstGeom prst="rect">
            <a:avLst/>
          </a:prstGeom>
        </p:spPr>
      </p:pic>
      <p:sp>
        <p:nvSpPr>
          <p:cNvPr id="25" name="Text 15"/>
          <p:cNvSpPr/>
          <p:nvPr/>
        </p:nvSpPr>
        <p:spPr>
          <a:xfrm>
            <a:off x="1252728" y="4773168"/>
            <a:ext cx="10268712" cy="457200"/>
          </a:xfrm>
          <a:prstGeom prst="rect">
            <a:avLst/>
          </a:prstGeom>
          <a:noFill/>
          <a:ln/>
        </p:spPr>
        <p:txBody>
          <a:bodyPr wrap="square" lIns="0" tIns="0" rIns="0" bIns="0" rtlCol="0" anchor="ctr"/>
          <a:lstStyle/>
          <a:p>
            <a:pPr marL="0" indent="0">
              <a:buNone/>
            </a:pPr>
            <a:r>
              <a:rPr lang="en-US" sz="2200" b="1" dirty="0">
                <a:solidFill>
                  <a:srgbClr val="0A2F5C"/>
                </a:solidFill>
                <a:latin typeface="Times New Roman" pitchFamily="34" charset="0"/>
                <a:ea typeface="Times New Roman" pitchFamily="34" charset="-122"/>
                <a:cs typeface="Times New Roman" pitchFamily="34" charset="-120"/>
              </a:rPr>
              <a:t>Bài học kinh nghiệm</a:t>
            </a:r>
            <a:endParaRPr lang="en-US" sz="2200" dirty="0"/>
          </a:p>
        </p:txBody>
      </p:sp>
      <p:sp>
        <p:nvSpPr>
          <p:cNvPr id="26" name="Text 16"/>
          <p:cNvSpPr/>
          <p:nvPr/>
        </p:nvSpPr>
        <p:spPr>
          <a:xfrm>
            <a:off x="722376" y="5276088"/>
            <a:ext cx="10744200" cy="57607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Gắn trách nhiệm người đứng đầu với kết quả cuối cùng; lấy dữ liệu, minh chứng làm thước đo; kiên trì hỗ trợ người dân vùng đồng bào dân tộc thiểu số; giải ngân kịp thời cho nhiệm vụ đột phá</a:t>
            </a:r>
            <a:endParaRPr lang="en-US" dirty="0"/>
          </a:p>
        </p:txBody>
      </p:sp>
      <p:sp>
        <p:nvSpPr>
          <p:cNvPr id="27" name="Text 17"/>
          <p:cNvSpPr/>
          <p:nvPr/>
        </p:nvSpPr>
        <p:spPr>
          <a:xfrm>
            <a:off x="502920" y="6473952"/>
            <a:ext cx="9326880" cy="292608"/>
          </a:xfrm>
          <a:prstGeom prst="rect">
            <a:avLst/>
          </a:prstGeom>
          <a:noFill/>
          <a:ln/>
        </p:spPr>
        <p:txBody>
          <a:bodyPr wrap="square" lIns="0" tIns="0" rIns="0" bIns="0" rtlCol="0" anchor="ctr"/>
          <a:lstStyle/>
          <a:p>
            <a:pPr marL="0" indent="0" algn="l">
              <a:buNone/>
            </a:pPr>
            <a:r>
              <a:rPr lang="en-US" sz="1400" dirty="0">
                <a:solidFill>
                  <a:srgbClr val="5B7A99"/>
                </a:solidFill>
                <a:latin typeface="Times New Roman" pitchFamily="34" charset="0"/>
                <a:ea typeface="Times New Roman" pitchFamily="34" charset="-122"/>
                <a:cs typeface="Times New Roman" pitchFamily="34" charset="-120"/>
              </a:rPr>
              <a:t>ĐẢNG ỦY XÃ BẮC HÀ  •  SƠ KẾT CHUYỂN ĐỔI SỐ 6 THÁNG ĐẦU NĂM 2026</a:t>
            </a:r>
            <a:endParaRPr lang="en-US" sz="1400" dirty="0"/>
          </a:p>
        </p:txBody>
      </p:sp>
      <p:sp>
        <p:nvSpPr>
          <p:cNvPr id="28" name="Text 18"/>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24 / 30</a:t>
            </a:r>
            <a:endParaRPr lang="en-US"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C · MỤC II</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Tồn tại - Nguyên nhân - Trách nhiệm</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warning_white.png"/>
          <p:cNvPicPr>
            <a:picLocks noChangeAspect="1"/>
          </p:cNvPicPr>
          <p:nvPr/>
        </p:nvPicPr>
        <p:blipFill>
          <a:blip r:embed="rId4"/>
          <a:stretch>
            <a:fillRect/>
          </a:stretch>
        </p:blipFill>
        <p:spPr>
          <a:xfrm>
            <a:off x="11274552" y="594360"/>
            <a:ext cx="310896" cy="310896"/>
          </a:xfrm>
          <a:prstGeom prst="rect">
            <a:avLst/>
          </a:prstGeom>
        </p:spPr>
      </p:pic>
      <p:graphicFrame>
        <p:nvGraphicFramePr>
          <p:cNvPr id="26" name="Table 0"/>
          <p:cNvGraphicFramePr>
            <a:graphicFrameLocks noGrp="1"/>
          </p:cNvGraphicFramePr>
          <p:nvPr>
            <p:extLst>
              <p:ext uri="{D42A27DB-BD31-4B8C-83A1-F6EECF244321}">
                <p14:modId xmlns:p14="http://schemas.microsoft.com/office/powerpoint/2010/main" val="3263274060"/>
              </p:ext>
            </p:extLst>
          </p:nvPr>
        </p:nvGraphicFramePr>
        <p:xfrm>
          <a:off x="502920" y="1627632"/>
          <a:ext cx="11183112" cy="4480560"/>
        </p:xfrm>
        <a:graphic>
          <a:graphicData uri="http://schemas.openxmlformats.org/drawingml/2006/table">
            <a:tbl>
              <a:tblPr/>
              <a:tblGrid>
                <a:gridCol w="2103120">
                  <a:extLst>
                    <a:ext uri="{9D8B030D-6E8A-4147-A177-3AD203B41FA5}">
                      <a16:colId xmlns:a16="http://schemas.microsoft.com/office/drawing/2014/main" val="20000"/>
                    </a:ext>
                  </a:extLst>
                </a:gridCol>
                <a:gridCol w="5605272">
                  <a:extLst>
                    <a:ext uri="{9D8B030D-6E8A-4147-A177-3AD203B41FA5}">
                      <a16:colId xmlns:a16="http://schemas.microsoft.com/office/drawing/2014/main" val="20001"/>
                    </a:ext>
                  </a:extLst>
                </a:gridCol>
                <a:gridCol w="3474720">
                  <a:extLst>
                    <a:ext uri="{9D8B030D-6E8A-4147-A177-3AD203B41FA5}">
                      <a16:colId xmlns:a16="http://schemas.microsoft.com/office/drawing/2014/main" val="20002"/>
                    </a:ext>
                  </a:extLst>
                </a:gridCol>
              </a:tblGrid>
              <a:tr h="502920">
                <a:tc>
                  <a:txBody>
                    <a:bodyPr/>
                    <a:lstStyle/>
                    <a:p>
                      <a:pPr marL="0" indent="0" algn="just">
                        <a:buNone/>
                      </a:pPr>
                      <a:r>
                        <a:rPr lang="en-US" sz="1800" b="1" dirty="0">
                          <a:solidFill>
                            <a:srgbClr val="FFFFFF"/>
                          </a:solidFill>
                          <a:latin typeface="Times New Roman" pitchFamily="34" charset="0"/>
                          <a:ea typeface="Times New Roman" pitchFamily="34" charset="-122"/>
                          <a:cs typeface="Times New Roman" pitchFamily="34" charset="-120"/>
                        </a:rPr>
                        <a:t>Nhóm vấn đề</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0A2F5C"/>
                    </a:solidFill>
                  </a:tcPr>
                </a:tc>
                <a:tc>
                  <a:txBody>
                    <a:bodyPr/>
                    <a:lstStyle/>
                    <a:p>
                      <a:pPr marL="0" indent="0" algn="just">
                        <a:buNone/>
                      </a:pPr>
                      <a:r>
                        <a:rPr lang="en-US" sz="1800" b="1" dirty="0">
                          <a:solidFill>
                            <a:srgbClr val="FFFFFF"/>
                          </a:solidFill>
                          <a:latin typeface="Times New Roman" pitchFamily="34" charset="0"/>
                          <a:ea typeface="Times New Roman" pitchFamily="34" charset="-122"/>
                          <a:cs typeface="Times New Roman" pitchFamily="34" charset="-120"/>
                        </a:rPr>
                        <a:t>Tồn tại chính</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0A2F5C"/>
                    </a:solidFill>
                  </a:tcPr>
                </a:tc>
                <a:tc>
                  <a:txBody>
                    <a:bodyPr/>
                    <a:lstStyle/>
                    <a:p>
                      <a:pPr marL="0" indent="0" algn="just">
                        <a:buNone/>
                      </a:pPr>
                      <a:r>
                        <a:rPr lang="en-US" sz="1800" b="1" dirty="0">
                          <a:solidFill>
                            <a:srgbClr val="FFFFFF"/>
                          </a:solidFill>
                          <a:latin typeface="Times New Roman" pitchFamily="34" charset="0"/>
                          <a:ea typeface="Times New Roman" pitchFamily="34" charset="-122"/>
                          <a:cs typeface="Times New Roman" pitchFamily="34" charset="-120"/>
                        </a:rPr>
                        <a:t>Trách nhiệm</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0A2F5C"/>
                    </a:solidFill>
                  </a:tcPr>
                </a:tc>
                <a:extLst>
                  <a:ext uri="{0D108BD9-81ED-4DB2-BD59-A6C34878D82A}">
                    <a16:rowId xmlns:a16="http://schemas.microsoft.com/office/drawing/2014/main" val="10000"/>
                  </a:ext>
                </a:extLst>
              </a:tr>
              <a:tr h="960120">
                <a:tc>
                  <a:txBody>
                    <a:bodyPr/>
                    <a:lstStyle/>
                    <a:p>
                      <a:pPr marL="0" indent="0" algn="just">
                        <a:buNone/>
                      </a:pPr>
                      <a:r>
                        <a:rPr lang="en-US" sz="1800" b="1" dirty="0">
                          <a:solidFill>
                            <a:srgbClr val="0A2F5C"/>
                          </a:solidFill>
                          <a:latin typeface="Times New Roman" pitchFamily="34" charset="0"/>
                          <a:ea typeface="Times New Roman" pitchFamily="34" charset="-122"/>
                          <a:cs typeface="Times New Roman" pitchFamily="34" charset="-120"/>
                        </a:rPr>
                        <a:t>Thể chế, chính sách</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just">
                        <a:buNone/>
                      </a:pPr>
                      <a:r>
                        <a:rPr lang="en-US" sz="1800" dirty="0">
                          <a:solidFill>
                            <a:srgbClr val="16324A"/>
                          </a:solidFill>
                          <a:latin typeface="Times New Roman" pitchFamily="34" charset="0"/>
                          <a:ea typeface="Times New Roman" pitchFamily="34" charset="-122"/>
                          <a:cs typeface="Times New Roman" pitchFamily="34" charset="-120"/>
                        </a:rPr>
                        <a:t>Chưa đủ hướng dẫn chuyên ngành, định mức KT-KT cấp xã</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just">
                        <a:buNone/>
                      </a:pPr>
                      <a:r>
                        <a:rPr lang="en-US" sz="1800" dirty="0">
                          <a:solidFill>
                            <a:srgbClr val="16324A"/>
                          </a:solidFill>
                          <a:latin typeface="Times New Roman" pitchFamily="34" charset="0"/>
                          <a:ea typeface="Times New Roman" pitchFamily="34" charset="-122"/>
                          <a:cs typeface="Times New Roman" pitchFamily="34" charset="-120"/>
                        </a:rPr>
                        <a:t>Cơ quan chuyên môn xã, tỉnh chậm ban hành hướng dẫn</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1"/>
                  </a:ext>
                </a:extLst>
              </a:tr>
              <a:tr h="1188720">
                <a:tc>
                  <a:txBody>
                    <a:bodyPr/>
                    <a:lstStyle/>
                    <a:p>
                      <a:pPr marL="0" indent="0" algn="just">
                        <a:buNone/>
                      </a:pPr>
                      <a:r>
                        <a:rPr lang="en-US" sz="1800" b="1" dirty="0">
                          <a:solidFill>
                            <a:srgbClr val="0A2F5C"/>
                          </a:solidFill>
                          <a:latin typeface="Times New Roman" pitchFamily="34" charset="0"/>
                          <a:ea typeface="Times New Roman" pitchFamily="34" charset="-122"/>
                          <a:cs typeface="Times New Roman" pitchFamily="34" charset="-120"/>
                        </a:rPr>
                        <a:t>Chuyển đổi số</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F6FAFD"/>
                    </a:solidFill>
                  </a:tcPr>
                </a:tc>
                <a:tc>
                  <a:txBody>
                    <a:bodyPr/>
                    <a:lstStyle/>
                    <a:p>
                      <a:pPr marL="0" indent="0" algn="just">
                        <a:buNone/>
                      </a:pPr>
                      <a:r>
                        <a:rPr lang="en-US" sz="1800" dirty="0">
                          <a:solidFill>
                            <a:srgbClr val="16324A"/>
                          </a:solidFill>
                          <a:latin typeface="Times New Roman" pitchFamily="34" charset="0"/>
                          <a:ea typeface="Times New Roman" pitchFamily="34" charset="-122"/>
                          <a:cs typeface="Times New Roman" pitchFamily="34" charset="-120"/>
                        </a:rPr>
                        <a:t>Hạ tầng CNTT chưa đồng bộ; sổ tay ĐV điện tử 88,57%, chữ ký số cá nhân ~2%, VNeID 76,82% chưa đạt mục tiêu</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F6FAFD"/>
                    </a:solidFill>
                  </a:tcPr>
                </a:tc>
                <a:tc>
                  <a:txBody>
                    <a:bodyPr/>
                    <a:lstStyle/>
                    <a:p>
                      <a:pPr marL="0" indent="0" algn="just">
                        <a:buNone/>
                      </a:pPr>
                      <a:r>
                        <a:rPr lang="en-US" sz="1800" dirty="0">
                          <a:solidFill>
                            <a:srgbClr val="16324A"/>
                          </a:solidFill>
                          <a:latin typeface="Times New Roman" pitchFamily="34" charset="0"/>
                          <a:ea typeface="Times New Roman" pitchFamily="34" charset="-122"/>
                          <a:cs typeface="Times New Roman" pitchFamily="34" charset="-120"/>
                        </a:rPr>
                        <a:t>Doanh nghiệp viễn thông (phủ sóng); Đảng ủy, UBND xã (đôn đốc)</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F6FAFD"/>
                    </a:solidFill>
                  </a:tcPr>
                </a:tc>
                <a:extLst>
                  <a:ext uri="{0D108BD9-81ED-4DB2-BD59-A6C34878D82A}">
                    <a16:rowId xmlns:a16="http://schemas.microsoft.com/office/drawing/2014/main" val="10002"/>
                  </a:ext>
                </a:extLst>
              </a:tr>
              <a:tr h="960120">
                <a:tc>
                  <a:txBody>
                    <a:bodyPr/>
                    <a:lstStyle/>
                    <a:p>
                      <a:pPr marL="0" indent="0" algn="just">
                        <a:buNone/>
                      </a:pPr>
                      <a:r>
                        <a:rPr lang="en-US" sz="1800" b="1" dirty="0">
                          <a:solidFill>
                            <a:srgbClr val="0A2F5C"/>
                          </a:solidFill>
                          <a:latin typeface="Times New Roman" pitchFamily="34" charset="0"/>
                          <a:ea typeface="Times New Roman" pitchFamily="34" charset="-122"/>
                          <a:cs typeface="Times New Roman" pitchFamily="34" charset="-120"/>
                        </a:rPr>
                        <a:t>Tài chính, giải ngân</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just">
                        <a:buNone/>
                      </a:pPr>
                      <a:r>
                        <a:rPr lang="en-US" sz="1800" dirty="0">
                          <a:solidFill>
                            <a:srgbClr val="16324A"/>
                          </a:solidFill>
                          <a:latin typeface="Times New Roman" pitchFamily="34" charset="0"/>
                          <a:ea typeface="Times New Roman" pitchFamily="34" charset="-122"/>
                          <a:cs typeface="Times New Roman" pitchFamily="34" charset="-120"/>
                        </a:rPr>
                        <a:t>Smart Chợ và số hóa vùng trồng chưa giải ngân, vướng thủ tục chuyển nguồn</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lgn="just">
                        <a:buNone/>
                      </a:pPr>
                      <a:r>
                        <a:rPr lang="en-US" sz="1800" dirty="0">
                          <a:solidFill>
                            <a:srgbClr val="16324A"/>
                          </a:solidFill>
                          <a:latin typeface="Times New Roman" pitchFamily="34" charset="0"/>
                          <a:ea typeface="Times New Roman" pitchFamily="34" charset="-122"/>
                          <a:cs typeface="Times New Roman" pitchFamily="34" charset="-120"/>
                        </a:rPr>
                        <a:t>BQL Di tích &amp; Chợ, Trung tâm DVTH xã</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FFFFFF"/>
                    </a:solidFill>
                  </a:tcPr>
                </a:tc>
                <a:extLst>
                  <a:ext uri="{0D108BD9-81ED-4DB2-BD59-A6C34878D82A}">
                    <a16:rowId xmlns:a16="http://schemas.microsoft.com/office/drawing/2014/main" val="10003"/>
                  </a:ext>
                </a:extLst>
              </a:tr>
              <a:tr h="868680">
                <a:tc>
                  <a:txBody>
                    <a:bodyPr/>
                    <a:lstStyle/>
                    <a:p>
                      <a:pPr marL="0" indent="0" algn="just">
                        <a:buNone/>
                      </a:pPr>
                      <a:r>
                        <a:rPr lang="en-US" sz="1800" b="1" dirty="0">
                          <a:solidFill>
                            <a:srgbClr val="0A2F5C"/>
                          </a:solidFill>
                          <a:latin typeface="Times New Roman" pitchFamily="34" charset="0"/>
                          <a:ea typeface="Times New Roman" pitchFamily="34" charset="-122"/>
                          <a:cs typeface="Times New Roman" pitchFamily="34" charset="-120"/>
                        </a:rPr>
                        <a:t>Nguồn nhân lực</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F6FAFD"/>
                    </a:solidFill>
                  </a:tcPr>
                </a:tc>
                <a:tc>
                  <a:txBody>
                    <a:bodyPr/>
                    <a:lstStyle/>
                    <a:p>
                      <a:pPr marL="0" indent="0" algn="just">
                        <a:buNone/>
                      </a:pPr>
                      <a:r>
                        <a:rPr lang="en-US" sz="1800" dirty="0">
                          <a:solidFill>
                            <a:srgbClr val="16324A"/>
                          </a:solidFill>
                          <a:latin typeface="Times New Roman" pitchFamily="34" charset="0"/>
                          <a:ea typeface="Times New Roman" pitchFamily="34" charset="-122"/>
                          <a:cs typeface="Times New Roman" pitchFamily="34" charset="-120"/>
                        </a:rPr>
                        <a:t>Thiếu cán bộ chuyên môn sâu về CNTT, dữ liệu, CĐS</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F6FAFD"/>
                    </a:solidFill>
                  </a:tcPr>
                </a:tc>
                <a:tc>
                  <a:txBody>
                    <a:bodyPr/>
                    <a:lstStyle/>
                    <a:p>
                      <a:pPr marL="0" indent="0" algn="just">
                        <a:buNone/>
                      </a:pPr>
                      <a:r>
                        <a:rPr lang="en-US" sz="1800" dirty="0">
                          <a:solidFill>
                            <a:srgbClr val="16324A"/>
                          </a:solidFill>
                          <a:latin typeface="Times New Roman" pitchFamily="34" charset="0"/>
                          <a:ea typeface="Times New Roman" pitchFamily="34" charset="-122"/>
                          <a:cs typeface="Times New Roman" pitchFamily="34" charset="-120"/>
                        </a:rPr>
                        <a:t>Lực lượng chủ yếu kiêm nhiệm</a:t>
                      </a:r>
                      <a:endParaRPr lang="en-US" sz="1800" dirty="0">
                        <a:latin typeface="Times New Roman" charset="0"/>
                        <a:ea typeface="Times New Roman" charset="0"/>
                        <a:cs typeface="Times New Roman" charset="0"/>
                      </a:endParaRPr>
                    </a:p>
                  </a:txBody>
                  <a:tcPr anchor="ctr">
                    <a:lnL w="0" cap="flat" cmpd="sng" algn="ctr">
                      <a:noFill/>
                    </a:lnL>
                    <a:lnR w="0" cap="flat" cmpd="sng" algn="ctr">
                      <a:noFill/>
                    </a:lnR>
                    <a:lnT w="0" cap="flat" cmpd="sng" algn="ctr">
                      <a:noFill/>
                    </a:lnT>
                    <a:lnB w="0" cap="flat" cmpd="sng" algn="ctr">
                      <a:noFill/>
                    </a:lnB>
                    <a:solidFill>
                      <a:srgbClr val="F6FAFD"/>
                    </a:solidFill>
                  </a:tcPr>
                </a:tc>
                <a:extLst>
                  <a:ext uri="{0D108BD9-81ED-4DB2-BD59-A6C34878D82A}">
                    <a16:rowId xmlns:a16="http://schemas.microsoft.com/office/drawing/2014/main" val="10004"/>
                  </a:ext>
                </a:extLst>
              </a:tr>
            </a:tbl>
          </a:graphicData>
        </a:graphic>
      </p:graphicFrame>
      <p:sp>
        <p:nvSpPr>
          <p:cNvPr id="9" name="Text 4"/>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25 / 30</a:t>
            </a:r>
            <a:endParaRPr lang="en-US"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D · MỤC I-III</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Nhiệm vụ trọng tâm: Chỉ đạo - Thể chế - Tài chính</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cog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3703320" cy="4206240"/>
          </a:xfrm>
          <a:prstGeom prst="roundRect">
            <a:avLst>
              <a:gd name="adj" fmla="val 1975"/>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58368" y="175564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users_white.png"/>
          <p:cNvPicPr>
            <a:picLocks noChangeAspect="1"/>
          </p:cNvPicPr>
          <p:nvPr/>
        </p:nvPicPr>
        <p:blipFill>
          <a:blip r:embed="rId5"/>
          <a:stretch>
            <a:fillRect/>
          </a:stretch>
        </p:blipFill>
        <p:spPr>
          <a:xfrm>
            <a:off x="772668" y="1869948"/>
            <a:ext cx="228600" cy="228600"/>
          </a:xfrm>
          <a:prstGeom prst="rect">
            <a:avLst/>
          </a:prstGeom>
        </p:spPr>
      </p:pic>
      <p:sp>
        <p:nvSpPr>
          <p:cNvPr id="10" name="Text 5"/>
          <p:cNvSpPr/>
          <p:nvPr/>
        </p:nvSpPr>
        <p:spPr>
          <a:xfrm>
            <a:off x="1252728" y="1755648"/>
            <a:ext cx="2788920"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itchFamily="34" charset="0"/>
                <a:ea typeface="Times New Roman" pitchFamily="34" charset="-122"/>
                <a:cs typeface="Times New Roman" pitchFamily="34" charset="-120"/>
              </a:rPr>
              <a:t>Chỉ đạo, điều hành</a:t>
            </a:r>
            <a:endParaRPr lang="en-US" sz="2000" dirty="0"/>
          </a:p>
        </p:txBody>
      </p:sp>
      <p:sp>
        <p:nvSpPr>
          <p:cNvPr id="11" name="Text 6"/>
          <p:cNvSpPr/>
          <p:nvPr/>
        </p:nvSpPr>
        <p:spPr>
          <a:xfrm>
            <a:off x="722376" y="2258568"/>
            <a:ext cx="3264408" cy="33649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Duy trì giao ban quý (BCĐ) và giao ban tháng (Tổ giúp việc)</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Kiểm tra chuyên đề TTHC, DVCTT, dữ liệu, chợ số, số hóa vùng trồng</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Đưa kết quả CĐS vào tiêu chí đánh giá hoàn thành nhiệm vụ, gắn trách nhiệm người đứng đầu</a:t>
            </a:r>
            <a:endParaRPr lang="en-US" dirty="0">
              <a:latin typeface="Times New Roman" panose="02020603050405020304" pitchFamily="18" charset="0"/>
              <a:cs typeface="Times New Roman" panose="02020603050405020304" pitchFamily="18" charset="0"/>
            </a:endParaRPr>
          </a:p>
        </p:txBody>
      </p:sp>
      <p:sp>
        <p:nvSpPr>
          <p:cNvPr id="12" name="Shape 7"/>
          <p:cNvSpPr/>
          <p:nvPr/>
        </p:nvSpPr>
        <p:spPr>
          <a:xfrm>
            <a:off x="4379976" y="1600200"/>
            <a:ext cx="3639312" cy="4206240"/>
          </a:xfrm>
          <a:prstGeom prst="roundRect">
            <a:avLst>
              <a:gd name="adj" fmla="val 2010"/>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4535424" y="1755648"/>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4" name="Image 3" descr="/sessions/tender-modest-edison/mnt/outputs/deck/icons/balance_white.png"/>
          <p:cNvPicPr>
            <a:picLocks noChangeAspect="1"/>
          </p:cNvPicPr>
          <p:nvPr/>
        </p:nvPicPr>
        <p:blipFill>
          <a:blip r:embed="rId6"/>
          <a:stretch>
            <a:fillRect/>
          </a:stretch>
        </p:blipFill>
        <p:spPr>
          <a:xfrm>
            <a:off x="4649724" y="1869948"/>
            <a:ext cx="228600" cy="228600"/>
          </a:xfrm>
          <a:prstGeom prst="rect">
            <a:avLst/>
          </a:prstGeom>
        </p:spPr>
      </p:pic>
      <p:sp>
        <p:nvSpPr>
          <p:cNvPr id="15" name="Text 9"/>
          <p:cNvSpPr/>
          <p:nvPr/>
        </p:nvSpPr>
        <p:spPr>
          <a:xfrm>
            <a:off x="5129784" y="1755648"/>
            <a:ext cx="2724912"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itchFamily="34" charset="0"/>
                <a:ea typeface="Times New Roman" pitchFamily="34" charset="-122"/>
                <a:cs typeface="Times New Roman" pitchFamily="34" charset="-120"/>
              </a:rPr>
              <a:t>Thể chế, quy định</a:t>
            </a:r>
            <a:endParaRPr lang="en-US" sz="2000" dirty="0"/>
          </a:p>
        </p:txBody>
      </p:sp>
      <p:sp>
        <p:nvSpPr>
          <p:cNvPr id="16" name="Text 10"/>
          <p:cNvSpPr/>
          <p:nvPr/>
        </p:nvSpPr>
        <p:spPr>
          <a:xfrm>
            <a:off x="4599432" y="2258568"/>
            <a:ext cx="3200400" cy="33649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Rà soát, bổ sung quy chế, quy trình phù hợp mô hình chính quyền 2 cấp</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Tăng cường ứng dụng CNTT trong cơ quan Đảng, chính quyền, MTTQ, đoàn thể</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Chủ động đề xuất cấp trên hướng dẫn tháo gỡ khó khăn về cơ chế</a:t>
            </a:r>
            <a:endParaRPr lang="en-US" dirty="0">
              <a:latin typeface="Times New Roman" panose="02020603050405020304" pitchFamily="18" charset="0"/>
              <a:cs typeface="Times New Roman" panose="02020603050405020304" pitchFamily="18" charset="0"/>
            </a:endParaRPr>
          </a:p>
        </p:txBody>
      </p:sp>
      <p:sp>
        <p:nvSpPr>
          <p:cNvPr id="17" name="Shape 11"/>
          <p:cNvSpPr/>
          <p:nvPr/>
        </p:nvSpPr>
        <p:spPr>
          <a:xfrm>
            <a:off x="8193024" y="1600200"/>
            <a:ext cx="3493008" cy="4206240"/>
          </a:xfrm>
          <a:prstGeom prst="roundRect">
            <a:avLst>
              <a:gd name="adj" fmla="val 2094"/>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8348472" y="175564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19" name="Image 4" descr="/sessions/tender-modest-edison/mnt/outputs/deck/icons/coins_white.png"/>
          <p:cNvPicPr>
            <a:picLocks noChangeAspect="1"/>
          </p:cNvPicPr>
          <p:nvPr/>
        </p:nvPicPr>
        <p:blipFill>
          <a:blip r:embed="rId7"/>
          <a:stretch>
            <a:fillRect/>
          </a:stretch>
        </p:blipFill>
        <p:spPr>
          <a:xfrm>
            <a:off x="8462772" y="1869948"/>
            <a:ext cx="228600" cy="228600"/>
          </a:xfrm>
          <a:prstGeom prst="rect">
            <a:avLst/>
          </a:prstGeom>
        </p:spPr>
      </p:pic>
      <p:sp>
        <p:nvSpPr>
          <p:cNvPr id="20" name="Text 13"/>
          <p:cNvSpPr/>
          <p:nvPr/>
        </p:nvSpPr>
        <p:spPr>
          <a:xfrm>
            <a:off x="8942832" y="1755648"/>
            <a:ext cx="2578608" cy="457200"/>
          </a:xfrm>
          <a:prstGeom prst="rect">
            <a:avLst/>
          </a:prstGeom>
          <a:noFill/>
          <a:ln/>
        </p:spPr>
        <p:txBody>
          <a:bodyPr wrap="square" lIns="0" tIns="0" rIns="0" bIns="0" rtlCol="0" anchor="ctr"/>
          <a:lstStyle/>
          <a:p>
            <a:pPr marL="0" indent="0">
              <a:buNone/>
            </a:pPr>
            <a:r>
              <a:rPr lang="en-US" sz="2000" b="1" dirty="0">
                <a:solidFill>
                  <a:srgbClr val="0A2F5C"/>
                </a:solidFill>
                <a:latin typeface="Times New Roman" pitchFamily="34" charset="0"/>
                <a:ea typeface="Times New Roman" pitchFamily="34" charset="-122"/>
                <a:cs typeface="Times New Roman" pitchFamily="34" charset="-120"/>
              </a:rPr>
              <a:t>Tài chính, kinh phí</a:t>
            </a:r>
            <a:endParaRPr lang="en-US" sz="2000" dirty="0"/>
          </a:p>
        </p:txBody>
      </p:sp>
      <p:sp>
        <p:nvSpPr>
          <p:cNvPr id="21" name="Text 14"/>
          <p:cNvSpPr/>
          <p:nvPr/>
        </p:nvSpPr>
        <p:spPr>
          <a:xfrm>
            <a:off x="8412480" y="2258568"/>
            <a:ext cx="3054096" cy="33649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Rà soát phân bổ ngân sách, ưu tiên chi cho KHCN, ĐMST, CĐS</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Bảo đảm tối thiểu 1% tổng chi ngân sách xã</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Lồng ghép nguồn lực Chương trình mục tiêu quốc gia và xã hội hóa hợp pháp</a:t>
            </a:r>
            <a:endParaRPr lang="en-US" dirty="0">
              <a:latin typeface="Times New Roman" panose="02020603050405020304" pitchFamily="18" charset="0"/>
              <a:cs typeface="Times New Roman" panose="02020603050405020304" pitchFamily="18" charset="0"/>
            </a:endParaRPr>
          </a:p>
        </p:txBody>
      </p:sp>
      <p:sp>
        <p:nvSpPr>
          <p:cNvPr id="22" name="Text 15"/>
          <p:cNvSpPr/>
          <p:nvPr/>
        </p:nvSpPr>
        <p:spPr>
          <a:xfrm>
            <a:off x="502920" y="6473952"/>
            <a:ext cx="9326880" cy="292608"/>
          </a:xfrm>
          <a:prstGeom prst="rect">
            <a:avLst/>
          </a:prstGeom>
          <a:noFill/>
          <a:ln/>
        </p:spPr>
        <p:txBody>
          <a:bodyPr wrap="square" lIns="0" tIns="0" rIns="0" bIns="0" rtlCol="0" anchor="ctr"/>
          <a:lstStyle/>
          <a:p>
            <a:pPr marL="0" indent="0" algn="l">
              <a:buNone/>
            </a:pPr>
            <a:r>
              <a:rPr lang="en-US" sz="1400" dirty="0">
                <a:solidFill>
                  <a:srgbClr val="5B7A99"/>
                </a:solidFill>
                <a:latin typeface="Times New Roman" pitchFamily="34" charset="0"/>
                <a:ea typeface="Times New Roman" pitchFamily="34" charset="-122"/>
                <a:cs typeface="Times New Roman" pitchFamily="34" charset="-120"/>
              </a:rPr>
              <a:t>ĐẢNG ỦY XÃ BẮC HÀ  •  SƠ KẾT CHUYỂN ĐỔI SỐ 6 THÁNG ĐẦU NĂM 2026</a:t>
            </a:r>
            <a:endParaRPr lang="en-US" sz="1400" dirty="0"/>
          </a:p>
        </p:txBody>
      </p:sp>
      <p:sp>
        <p:nvSpPr>
          <p:cNvPr id="23" name="Text 16"/>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26 / 30</a:t>
            </a:r>
            <a:endParaRPr lang="en-US"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D · MỤC IV</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5 nhóm nhiệm vụ chuyển đổi số trọng tâm</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rocket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45920"/>
            <a:ext cx="2084832" cy="4160520"/>
          </a:xfrm>
          <a:prstGeom prst="roundRect">
            <a:avLst>
              <a:gd name="adj" fmla="val 3509"/>
            </a:avLst>
          </a:prstGeom>
          <a:solidFill>
            <a:srgbClr val="F6FAFD"/>
          </a:solidFill>
          <a:ln/>
          <a:effectLst>
            <a:outerShdw blurRad="101600" dist="38100" dir="5400000" algn="bl" rotWithShape="0">
              <a:srgbClr val="0A2F5C">
                <a:alpha val="10000"/>
              </a:srgbClr>
            </a:outerShdw>
          </a:effectLst>
        </p:spPr>
      </p:sp>
      <p:sp>
        <p:nvSpPr>
          <p:cNvPr id="8" name="Shape 4"/>
          <p:cNvSpPr/>
          <p:nvPr/>
        </p:nvSpPr>
        <p:spPr>
          <a:xfrm>
            <a:off x="1280160" y="1801368"/>
            <a:ext cx="530352" cy="530352"/>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fileAlt_white.png"/>
          <p:cNvPicPr>
            <a:picLocks noChangeAspect="1"/>
          </p:cNvPicPr>
          <p:nvPr/>
        </p:nvPicPr>
        <p:blipFill>
          <a:blip r:embed="rId5"/>
          <a:stretch>
            <a:fillRect/>
          </a:stretch>
        </p:blipFill>
        <p:spPr>
          <a:xfrm>
            <a:off x="1412748" y="1933956"/>
            <a:ext cx="265176" cy="265176"/>
          </a:xfrm>
          <a:prstGeom prst="rect">
            <a:avLst/>
          </a:prstGeom>
        </p:spPr>
      </p:pic>
      <p:sp>
        <p:nvSpPr>
          <p:cNvPr id="10" name="Text 5"/>
          <p:cNvSpPr/>
          <p:nvPr/>
        </p:nvSpPr>
        <p:spPr>
          <a:xfrm>
            <a:off x="2221992" y="1719072"/>
            <a:ext cx="292608" cy="292608"/>
          </a:xfrm>
          <a:prstGeom prst="rect">
            <a:avLst/>
          </a:prstGeom>
          <a:noFill/>
          <a:ln/>
        </p:spPr>
        <p:txBody>
          <a:bodyPr wrap="square" lIns="0" tIns="0" rIns="0" bIns="0" rtlCol="0" anchor="ctr"/>
          <a:lstStyle/>
          <a:p>
            <a:pPr marL="0" indent="0" algn="r">
              <a:buNone/>
            </a:pPr>
            <a:r>
              <a:rPr lang="en-US" sz="1400" b="1" dirty="0">
                <a:solidFill>
                  <a:srgbClr val="123B70"/>
                </a:solidFill>
                <a:latin typeface="Times New Roman" pitchFamily="34" charset="0"/>
                <a:ea typeface="Times New Roman" pitchFamily="34" charset="-122"/>
                <a:cs typeface="Times New Roman" pitchFamily="34" charset="-120"/>
              </a:rPr>
              <a:t>1</a:t>
            </a:r>
            <a:endParaRPr lang="en-US" sz="1400" dirty="0"/>
          </a:p>
        </p:txBody>
      </p:sp>
      <p:sp>
        <p:nvSpPr>
          <p:cNvPr id="11" name="Text 6"/>
          <p:cNvSpPr/>
          <p:nvPr/>
        </p:nvSpPr>
        <p:spPr>
          <a:xfrm>
            <a:off x="612648" y="2432304"/>
            <a:ext cx="1865376" cy="457200"/>
          </a:xfrm>
          <a:prstGeom prst="rect">
            <a:avLst/>
          </a:prstGeom>
          <a:noFill/>
          <a:ln/>
        </p:spPr>
        <p:txBody>
          <a:bodyPr wrap="square" lIns="0" tIns="0" rIns="0" bIns="0" rtlCol="0" anchor="t"/>
          <a:lstStyle/>
          <a:p>
            <a:pPr marL="0" indent="0" algn="ctr">
              <a:buNone/>
            </a:pPr>
            <a:r>
              <a:rPr lang="en-US" sz="2000" b="1" dirty="0">
                <a:solidFill>
                  <a:srgbClr val="0A2F5C"/>
                </a:solidFill>
                <a:latin typeface="Times New Roman" pitchFamily="34" charset="0"/>
                <a:ea typeface="Times New Roman" pitchFamily="34" charset="-122"/>
                <a:cs typeface="Times New Roman" pitchFamily="34" charset="-120"/>
              </a:rPr>
              <a:t>Cải cách TTHC</a:t>
            </a:r>
            <a:endParaRPr lang="en-US" sz="2000" dirty="0"/>
          </a:p>
        </p:txBody>
      </p:sp>
      <p:sp>
        <p:nvSpPr>
          <p:cNvPr id="12" name="Text 7"/>
          <p:cNvSpPr/>
          <p:nvPr/>
        </p:nvSpPr>
        <p:spPr>
          <a:xfrm>
            <a:off x="649224" y="2907792"/>
            <a:ext cx="1938528" cy="2788920"/>
          </a:xfrm>
          <a:prstGeom prst="rect">
            <a:avLst/>
          </a:prstGeom>
          <a:noFill/>
          <a:ln/>
        </p:spPr>
        <p:txBody>
          <a:bodyPr wrap="square" lIns="0" tIns="0" rIns="0" bIns="0" rtlCol="0" anchor="t"/>
          <a:lstStyle/>
          <a:p>
            <a:pPr marL="127000" indent="-127000" algn="just">
              <a:lnSpc>
                <a:spcPct val="105000"/>
              </a:lnSpc>
              <a:spcAft>
                <a:spcPts val="3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Hồ sơ trực tuyến ≥99%</a:t>
            </a:r>
            <a:endParaRPr lang="en-US" dirty="0">
              <a:latin typeface="Times New Roman" panose="02020603050405020304" pitchFamily="18" charset="0"/>
              <a:cs typeface="Times New Roman" panose="02020603050405020304" pitchFamily="18" charset="0"/>
            </a:endParaRPr>
          </a:p>
          <a:p>
            <a:pPr marL="127000" indent="-127000" algn="just">
              <a:lnSpc>
                <a:spcPct val="105000"/>
              </a:lnSpc>
              <a:spcAft>
                <a:spcPts val="3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Một cửa lưu động ≥04 đợt tại thôn xa</a:t>
            </a:r>
            <a:endParaRPr lang="en-US" dirty="0">
              <a:latin typeface="Times New Roman" panose="02020603050405020304" pitchFamily="18" charset="0"/>
              <a:cs typeface="Times New Roman" panose="02020603050405020304" pitchFamily="18" charset="0"/>
            </a:endParaRPr>
          </a:p>
        </p:txBody>
      </p:sp>
      <p:sp>
        <p:nvSpPr>
          <p:cNvPr id="13" name="Shape 8"/>
          <p:cNvSpPr/>
          <p:nvPr/>
        </p:nvSpPr>
        <p:spPr>
          <a:xfrm>
            <a:off x="2770632" y="1645920"/>
            <a:ext cx="2084832" cy="4160520"/>
          </a:xfrm>
          <a:prstGeom prst="roundRect">
            <a:avLst>
              <a:gd name="adj" fmla="val 3509"/>
            </a:avLst>
          </a:prstGeom>
          <a:solidFill>
            <a:srgbClr val="F6FAFD"/>
          </a:solidFill>
          <a:ln/>
          <a:effectLst>
            <a:outerShdw blurRad="101600" dist="38100" dir="5400000" algn="bl" rotWithShape="0">
              <a:srgbClr val="0A2F5C">
                <a:alpha val="10000"/>
              </a:srgbClr>
            </a:outerShdw>
          </a:effectLst>
        </p:spPr>
      </p:sp>
      <p:sp>
        <p:nvSpPr>
          <p:cNvPr id="14" name="Shape 9"/>
          <p:cNvSpPr/>
          <p:nvPr/>
        </p:nvSpPr>
        <p:spPr>
          <a:xfrm>
            <a:off x="3547872" y="1801368"/>
            <a:ext cx="530352" cy="530352"/>
          </a:xfrm>
          <a:prstGeom prst="ellipse">
            <a:avLst/>
          </a:prstGeom>
          <a:solidFill>
            <a:srgbClr val="0EA5C9"/>
          </a:solidFill>
          <a:ln/>
          <a:effectLst>
            <a:outerShdw blurRad="101600" dist="38100" dir="5400000" algn="bl" rotWithShape="0">
              <a:srgbClr val="0A2F5C">
                <a:alpha val="16000"/>
              </a:srgbClr>
            </a:outerShdw>
          </a:effectLst>
        </p:spPr>
      </p:sp>
      <p:pic>
        <p:nvPicPr>
          <p:cNvPr id="15" name="Image 3" descr="/sessions/tender-modest-edison/mnt/outputs/deck/icons/fingerprint_white.png"/>
          <p:cNvPicPr>
            <a:picLocks noChangeAspect="1"/>
          </p:cNvPicPr>
          <p:nvPr/>
        </p:nvPicPr>
        <p:blipFill>
          <a:blip r:embed="rId6"/>
          <a:stretch>
            <a:fillRect/>
          </a:stretch>
        </p:blipFill>
        <p:spPr>
          <a:xfrm>
            <a:off x="3680460" y="1933956"/>
            <a:ext cx="265176" cy="265176"/>
          </a:xfrm>
          <a:prstGeom prst="rect">
            <a:avLst/>
          </a:prstGeom>
        </p:spPr>
      </p:pic>
      <p:sp>
        <p:nvSpPr>
          <p:cNvPr id="16" name="Text 10"/>
          <p:cNvSpPr/>
          <p:nvPr/>
        </p:nvSpPr>
        <p:spPr>
          <a:xfrm>
            <a:off x="4489704" y="1719072"/>
            <a:ext cx="292608" cy="292608"/>
          </a:xfrm>
          <a:prstGeom prst="rect">
            <a:avLst/>
          </a:prstGeom>
          <a:noFill/>
          <a:ln/>
        </p:spPr>
        <p:txBody>
          <a:bodyPr wrap="square" lIns="0" tIns="0" rIns="0" bIns="0" rtlCol="0" anchor="ctr"/>
          <a:lstStyle/>
          <a:p>
            <a:pPr marL="0" indent="0" algn="r">
              <a:buNone/>
            </a:pPr>
            <a:r>
              <a:rPr lang="en-US" sz="1400" b="1" dirty="0">
                <a:solidFill>
                  <a:srgbClr val="0EA5C9"/>
                </a:solidFill>
                <a:latin typeface="Times New Roman" pitchFamily="34" charset="0"/>
                <a:ea typeface="Times New Roman" pitchFamily="34" charset="-122"/>
                <a:cs typeface="Times New Roman" pitchFamily="34" charset="-120"/>
              </a:rPr>
              <a:t>2</a:t>
            </a:r>
            <a:endParaRPr lang="en-US" sz="1400" dirty="0"/>
          </a:p>
        </p:txBody>
      </p:sp>
      <p:sp>
        <p:nvSpPr>
          <p:cNvPr id="17" name="Text 11"/>
          <p:cNvSpPr/>
          <p:nvPr/>
        </p:nvSpPr>
        <p:spPr>
          <a:xfrm>
            <a:off x="2880360" y="2432304"/>
            <a:ext cx="1865376" cy="457200"/>
          </a:xfrm>
          <a:prstGeom prst="rect">
            <a:avLst/>
          </a:prstGeom>
          <a:noFill/>
          <a:ln/>
        </p:spPr>
        <p:txBody>
          <a:bodyPr wrap="square" lIns="0" tIns="0" rIns="0" bIns="0" rtlCol="0" anchor="t"/>
          <a:lstStyle/>
          <a:p>
            <a:pPr marL="0" indent="0" algn="ctr">
              <a:buNone/>
            </a:pPr>
            <a:r>
              <a:rPr lang="en-US" sz="2000" b="1" dirty="0">
                <a:solidFill>
                  <a:srgbClr val="0A2F5C"/>
                </a:solidFill>
                <a:latin typeface="Times New Roman" pitchFamily="34" charset="0"/>
                <a:ea typeface="Times New Roman" pitchFamily="34" charset="-122"/>
                <a:cs typeface="Times New Roman" pitchFamily="34" charset="-120"/>
              </a:rPr>
              <a:t>Đề án 06</a:t>
            </a:r>
            <a:endParaRPr lang="en-US" sz="2000" dirty="0"/>
          </a:p>
        </p:txBody>
      </p:sp>
      <p:sp>
        <p:nvSpPr>
          <p:cNvPr id="18" name="Text 12"/>
          <p:cNvSpPr/>
          <p:nvPr/>
        </p:nvSpPr>
        <p:spPr>
          <a:xfrm>
            <a:off x="2916936" y="2907792"/>
            <a:ext cx="1938528" cy="2788920"/>
          </a:xfrm>
          <a:prstGeom prst="rect">
            <a:avLst/>
          </a:prstGeom>
          <a:noFill/>
          <a:ln/>
        </p:spPr>
        <p:txBody>
          <a:bodyPr wrap="square" lIns="0" tIns="0" rIns="0" bIns="0" rtlCol="0" anchor="t"/>
          <a:lstStyle/>
          <a:p>
            <a:pPr marL="127000" indent="-127000" algn="just">
              <a:lnSpc>
                <a:spcPct val="105000"/>
              </a:lnSpc>
              <a:spcAft>
                <a:spcPts val="3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VNeID ≥80%, chữ ký số cá nhân ≥5%</a:t>
            </a:r>
            <a:endParaRPr lang="en-US" dirty="0">
              <a:latin typeface="Times New Roman" panose="02020603050405020304" pitchFamily="18" charset="0"/>
              <a:cs typeface="Times New Roman" panose="02020603050405020304" pitchFamily="18" charset="0"/>
            </a:endParaRPr>
          </a:p>
          <a:p>
            <a:pPr marL="127000" indent="-127000" algn="just">
              <a:lnSpc>
                <a:spcPct val="105000"/>
              </a:lnSpc>
              <a:spcAft>
                <a:spcPts val="3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Camera an ninh điểm công cộng</a:t>
            </a:r>
            <a:endParaRPr lang="en-US" dirty="0">
              <a:latin typeface="Times New Roman" panose="02020603050405020304" pitchFamily="18" charset="0"/>
              <a:cs typeface="Times New Roman" panose="02020603050405020304" pitchFamily="18" charset="0"/>
            </a:endParaRPr>
          </a:p>
        </p:txBody>
      </p:sp>
      <p:sp>
        <p:nvSpPr>
          <p:cNvPr id="19" name="Shape 13"/>
          <p:cNvSpPr/>
          <p:nvPr/>
        </p:nvSpPr>
        <p:spPr>
          <a:xfrm>
            <a:off x="5038344" y="1645920"/>
            <a:ext cx="2084832" cy="4160520"/>
          </a:xfrm>
          <a:prstGeom prst="roundRect">
            <a:avLst>
              <a:gd name="adj" fmla="val 3509"/>
            </a:avLst>
          </a:prstGeom>
          <a:solidFill>
            <a:srgbClr val="F6FAFD"/>
          </a:solidFill>
          <a:ln/>
          <a:effectLst>
            <a:outerShdw blurRad="101600" dist="38100" dir="5400000" algn="bl" rotWithShape="0">
              <a:srgbClr val="0A2F5C">
                <a:alpha val="10000"/>
              </a:srgbClr>
            </a:outerShdw>
          </a:effectLst>
        </p:spPr>
      </p:sp>
      <p:sp>
        <p:nvSpPr>
          <p:cNvPr id="20" name="Shape 14"/>
          <p:cNvSpPr/>
          <p:nvPr/>
        </p:nvSpPr>
        <p:spPr>
          <a:xfrm>
            <a:off x="5815584" y="1801368"/>
            <a:ext cx="530352" cy="530352"/>
          </a:xfrm>
          <a:prstGeom prst="ellipse">
            <a:avLst/>
          </a:prstGeom>
          <a:solidFill>
            <a:srgbClr val="0D9488"/>
          </a:solidFill>
          <a:ln/>
          <a:effectLst>
            <a:outerShdw blurRad="101600" dist="38100" dir="5400000" algn="bl" rotWithShape="0">
              <a:srgbClr val="0A2F5C">
                <a:alpha val="16000"/>
              </a:srgbClr>
            </a:outerShdw>
          </a:effectLst>
        </p:spPr>
      </p:sp>
      <p:pic>
        <p:nvPicPr>
          <p:cNvPr id="21" name="Image 4" descr="/sessions/tender-modest-edison/mnt/outputs/deck/icons/wifi_white.png"/>
          <p:cNvPicPr>
            <a:picLocks noChangeAspect="1"/>
          </p:cNvPicPr>
          <p:nvPr/>
        </p:nvPicPr>
        <p:blipFill>
          <a:blip r:embed="rId7"/>
          <a:stretch>
            <a:fillRect/>
          </a:stretch>
        </p:blipFill>
        <p:spPr>
          <a:xfrm>
            <a:off x="5948172" y="1933956"/>
            <a:ext cx="265176" cy="265176"/>
          </a:xfrm>
          <a:prstGeom prst="rect">
            <a:avLst/>
          </a:prstGeom>
        </p:spPr>
      </p:pic>
      <p:sp>
        <p:nvSpPr>
          <p:cNvPr id="22" name="Text 15"/>
          <p:cNvSpPr/>
          <p:nvPr/>
        </p:nvSpPr>
        <p:spPr>
          <a:xfrm>
            <a:off x="6757416" y="1719072"/>
            <a:ext cx="292608" cy="292608"/>
          </a:xfrm>
          <a:prstGeom prst="rect">
            <a:avLst/>
          </a:prstGeom>
          <a:noFill/>
          <a:ln/>
        </p:spPr>
        <p:txBody>
          <a:bodyPr wrap="square" lIns="0" tIns="0" rIns="0" bIns="0" rtlCol="0" anchor="ctr"/>
          <a:lstStyle/>
          <a:p>
            <a:pPr marL="0" indent="0" algn="r">
              <a:buNone/>
            </a:pPr>
            <a:r>
              <a:rPr lang="en-US" sz="1400" b="1" dirty="0">
                <a:solidFill>
                  <a:srgbClr val="0D9488"/>
                </a:solidFill>
                <a:latin typeface="Times New Roman" pitchFamily="34" charset="0"/>
                <a:ea typeface="Times New Roman" pitchFamily="34" charset="-122"/>
                <a:cs typeface="Times New Roman" pitchFamily="34" charset="-120"/>
              </a:rPr>
              <a:t>3</a:t>
            </a:r>
            <a:endParaRPr lang="en-US" sz="1400" dirty="0"/>
          </a:p>
        </p:txBody>
      </p:sp>
      <p:sp>
        <p:nvSpPr>
          <p:cNvPr id="23" name="Text 16"/>
          <p:cNvSpPr/>
          <p:nvPr/>
        </p:nvSpPr>
        <p:spPr>
          <a:xfrm>
            <a:off x="5148072" y="2432304"/>
            <a:ext cx="1865376" cy="457200"/>
          </a:xfrm>
          <a:prstGeom prst="rect">
            <a:avLst/>
          </a:prstGeom>
          <a:noFill/>
          <a:ln/>
        </p:spPr>
        <p:txBody>
          <a:bodyPr wrap="square" lIns="0" tIns="0" rIns="0" bIns="0" rtlCol="0" anchor="t"/>
          <a:lstStyle/>
          <a:p>
            <a:pPr marL="0" indent="0" algn="ctr">
              <a:buNone/>
            </a:pPr>
            <a:r>
              <a:rPr lang="en-US" sz="2000" b="1" dirty="0">
                <a:solidFill>
                  <a:srgbClr val="0A2F5C"/>
                </a:solidFill>
                <a:latin typeface="Times New Roman" pitchFamily="34" charset="0"/>
                <a:ea typeface="Times New Roman" pitchFamily="34" charset="-122"/>
                <a:cs typeface="Times New Roman" pitchFamily="34" charset="-120"/>
              </a:rPr>
              <a:t>Hạ tầng</a:t>
            </a:r>
            <a:endParaRPr lang="en-US" sz="2000" dirty="0"/>
          </a:p>
        </p:txBody>
      </p:sp>
      <p:sp>
        <p:nvSpPr>
          <p:cNvPr id="24" name="Text 17"/>
          <p:cNvSpPr/>
          <p:nvPr/>
        </p:nvSpPr>
        <p:spPr>
          <a:xfrm>
            <a:off x="5184648" y="2907792"/>
            <a:ext cx="1938528" cy="2788920"/>
          </a:xfrm>
          <a:prstGeom prst="rect">
            <a:avLst/>
          </a:prstGeom>
          <a:noFill/>
          <a:ln/>
        </p:spPr>
        <p:txBody>
          <a:bodyPr wrap="square" lIns="0" tIns="0" rIns="0" bIns="0" rtlCol="0" anchor="t"/>
          <a:lstStyle/>
          <a:p>
            <a:pPr marL="127000" indent="-127000" algn="just">
              <a:lnSpc>
                <a:spcPct val="105000"/>
              </a:lnSpc>
              <a:spcAft>
                <a:spcPts val="3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Xử lý vùng lõm sóng (Bản Ngồ Thượng)</a:t>
            </a:r>
            <a:endParaRPr lang="en-US" dirty="0">
              <a:latin typeface="Times New Roman" panose="02020603050405020304" pitchFamily="18" charset="0"/>
              <a:cs typeface="Times New Roman" panose="02020603050405020304" pitchFamily="18" charset="0"/>
            </a:endParaRPr>
          </a:p>
          <a:p>
            <a:pPr marL="127000" indent="-127000" algn="just">
              <a:lnSpc>
                <a:spcPct val="105000"/>
              </a:lnSpc>
              <a:spcAft>
                <a:spcPts val="3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15 bộ loa thông minh; hồ sơ ATTT hạn 30/9</a:t>
            </a:r>
            <a:endParaRPr lang="en-US" dirty="0">
              <a:latin typeface="Times New Roman" panose="02020603050405020304" pitchFamily="18" charset="0"/>
              <a:cs typeface="Times New Roman" panose="02020603050405020304" pitchFamily="18" charset="0"/>
            </a:endParaRPr>
          </a:p>
        </p:txBody>
      </p:sp>
      <p:sp>
        <p:nvSpPr>
          <p:cNvPr id="25" name="Shape 18"/>
          <p:cNvSpPr/>
          <p:nvPr/>
        </p:nvSpPr>
        <p:spPr>
          <a:xfrm>
            <a:off x="7306056" y="1645920"/>
            <a:ext cx="2084832" cy="4160520"/>
          </a:xfrm>
          <a:prstGeom prst="roundRect">
            <a:avLst>
              <a:gd name="adj" fmla="val 3509"/>
            </a:avLst>
          </a:prstGeom>
          <a:solidFill>
            <a:srgbClr val="F6FAFD"/>
          </a:solidFill>
          <a:ln/>
          <a:effectLst>
            <a:outerShdw blurRad="101600" dist="38100" dir="5400000" algn="bl" rotWithShape="0">
              <a:srgbClr val="0A2F5C">
                <a:alpha val="10000"/>
              </a:srgbClr>
            </a:outerShdw>
          </a:effectLst>
        </p:spPr>
      </p:sp>
      <p:sp>
        <p:nvSpPr>
          <p:cNvPr id="26" name="Shape 19"/>
          <p:cNvSpPr/>
          <p:nvPr/>
        </p:nvSpPr>
        <p:spPr>
          <a:xfrm>
            <a:off x="8083296" y="1801368"/>
            <a:ext cx="530352" cy="530352"/>
          </a:xfrm>
          <a:prstGeom prst="ellipse">
            <a:avLst/>
          </a:prstGeom>
          <a:solidFill>
            <a:srgbClr val="C98A1F"/>
          </a:solidFill>
          <a:ln/>
          <a:effectLst>
            <a:outerShdw blurRad="101600" dist="38100" dir="5400000" algn="bl" rotWithShape="0">
              <a:srgbClr val="0A2F5C">
                <a:alpha val="16000"/>
              </a:srgbClr>
            </a:outerShdw>
          </a:effectLst>
        </p:spPr>
      </p:sp>
      <p:pic>
        <p:nvPicPr>
          <p:cNvPr id="27" name="Image 5" descr="/sessions/tender-modest-edison/mnt/outputs/deck/icons/qrcode_white.png"/>
          <p:cNvPicPr>
            <a:picLocks noChangeAspect="1"/>
          </p:cNvPicPr>
          <p:nvPr/>
        </p:nvPicPr>
        <p:blipFill>
          <a:blip r:embed="rId8"/>
          <a:stretch>
            <a:fillRect/>
          </a:stretch>
        </p:blipFill>
        <p:spPr>
          <a:xfrm>
            <a:off x="8215884" y="1933956"/>
            <a:ext cx="265176" cy="265176"/>
          </a:xfrm>
          <a:prstGeom prst="rect">
            <a:avLst/>
          </a:prstGeom>
        </p:spPr>
      </p:pic>
      <p:sp>
        <p:nvSpPr>
          <p:cNvPr id="28" name="Text 20"/>
          <p:cNvSpPr/>
          <p:nvPr/>
        </p:nvSpPr>
        <p:spPr>
          <a:xfrm>
            <a:off x="9025128" y="1719072"/>
            <a:ext cx="292608" cy="292608"/>
          </a:xfrm>
          <a:prstGeom prst="rect">
            <a:avLst/>
          </a:prstGeom>
          <a:noFill/>
          <a:ln/>
        </p:spPr>
        <p:txBody>
          <a:bodyPr wrap="square" lIns="0" tIns="0" rIns="0" bIns="0" rtlCol="0" anchor="ctr"/>
          <a:lstStyle/>
          <a:p>
            <a:pPr marL="0" indent="0" algn="r">
              <a:buNone/>
            </a:pPr>
            <a:r>
              <a:rPr lang="en-US" sz="1400" b="1" dirty="0">
                <a:solidFill>
                  <a:srgbClr val="C98A1F"/>
                </a:solidFill>
                <a:latin typeface="Times New Roman" pitchFamily="34" charset="0"/>
                <a:ea typeface="Times New Roman" pitchFamily="34" charset="-122"/>
                <a:cs typeface="Times New Roman" pitchFamily="34" charset="-120"/>
              </a:rPr>
              <a:t>4</a:t>
            </a:r>
            <a:endParaRPr lang="en-US" sz="1400" dirty="0"/>
          </a:p>
        </p:txBody>
      </p:sp>
      <p:sp>
        <p:nvSpPr>
          <p:cNvPr id="29" name="Text 21"/>
          <p:cNvSpPr/>
          <p:nvPr/>
        </p:nvSpPr>
        <p:spPr>
          <a:xfrm>
            <a:off x="7415784" y="2432304"/>
            <a:ext cx="1865376" cy="457200"/>
          </a:xfrm>
          <a:prstGeom prst="rect">
            <a:avLst/>
          </a:prstGeom>
          <a:noFill/>
          <a:ln/>
        </p:spPr>
        <p:txBody>
          <a:bodyPr wrap="square" lIns="0" tIns="0" rIns="0" bIns="0" rtlCol="0" anchor="t"/>
          <a:lstStyle/>
          <a:p>
            <a:pPr marL="0" indent="0" algn="ctr">
              <a:buNone/>
            </a:pPr>
            <a:r>
              <a:rPr lang="en-US" sz="2000" b="1" dirty="0">
                <a:solidFill>
                  <a:srgbClr val="0A2F5C"/>
                </a:solidFill>
                <a:latin typeface="Times New Roman" pitchFamily="34" charset="0"/>
                <a:ea typeface="Times New Roman" pitchFamily="34" charset="-122"/>
                <a:cs typeface="Times New Roman" pitchFamily="34" charset="-120"/>
              </a:rPr>
              <a:t>Kinh tế số</a:t>
            </a:r>
            <a:endParaRPr lang="en-US" sz="2000" dirty="0"/>
          </a:p>
        </p:txBody>
      </p:sp>
      <p:sp>
        <p:nvSpPr>
          <p:cNvPr id="30" name="Text 22"/>
          <p:cNvSpPr/>
          <p:nvPr/>
        </p:nvSpPr>
        <p:spPr>
          <a:xfrm>
            <a:off x="7452360" y="2907792"/>
            <a:ext cx="1938528" cy="2788920"/>
          </a:xfrm>
          <a:prstGeom prst="rect">
            <a:avLst/>
          </a:prstGeom>
          <a:noFill/>
          <a:ln/>
        </p:spPr>
        <p:txBody>
          <a:bodyPr wrap="square" lIns="0" tIns="0" rIns="0" bIns="0" rtlCol="0" anchor="t"/>
          <a:lstStyle/>
          <a:p>
            <a:pPr marL="127000" indent="-127000" algn="just">
              <a:lnSpc>
                <a:spcPct val="105000"/>
              </a:lnSpc>
              <a:spcAft>
                <a:spcPts val="3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Vận hành Smart Chợ Bắc Hà</a:t>
            </a:r>
            <a:endParaRPr lang="en-US" dirty="0">
              <a:latin typeface="Times New Roman" panose="02020603050405020304" pitchFamily="18" charset="0"/>
              <a:cs typeface="Times New Roman" panose="02020603050405020304" pitchFamily="18" charset="0"/>
            </a:endParaRPr>
          </a:p>
          <a:p>
            <a:pPr marL="127000" indent="-127000" algn="just">
              <a:lnSpc>
                <a:spcPct val="105000"/>
              </a:lnSpc>
              <a:spcAft>
                <a:spcPts val="3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Số hóa ≥01 vùng trồng; thí điểm Thôn thông minh</a:t>
            </a:r>
            <a:endParaRPr lang="en-US" dirty="0">
              <a:latin typeface="Times New Roman" panose="02020603050405020304" pitchFamily="18" charset="0"/>
              <a:cs typeface="Times New Roman" panose="02020603050405020304" pitchFamily="18" charset="0"/>
            </a:endParaRPr>
          </a:p>
        </p:txBody>
      </p:sp>
      <p:sp>
        <p:nvSpPr>
          <p:cNvPr id="31" name="Shape 23"/>
          <p:cNvSpPr/>
          <p:nvPr/>
        </p:nvSpPr>
        <p:spPr>
          <a:xfrm>
            <a:off x="9573768" y="1645920"/>
            <a:ext cx="2084832" cy="4160520"/>
          </a:xfrm>
          <a:prstGeom prst="roundRect">
            <a:avLst>
              <a:gd name="adj" fmla="val 3509"/>
            </a:avLst>
          </a:prstGeom>
          <a:solidFill>
            <a:srgbClr val="F6FAFD"/>
          </a:solidFill>
          <a:ln/>
          <a:effectLst>
            <a:outerShdw blurRad="101600" dist="38100" dir="5400000" algn="bl" rotWithShape="0">
              <a:srgbClr val="0A2F5C">
                <a:alpha val="10000"/>
              </a:srgbClr>
            </a:outerShdw>
          </a:effectLst>
        </p:spPr>
      </p:sp>
      <p:sp>
        <p:nvSpPr>
          <p:cNvPr id="32" name="Shape 24"/>
          <p:cNvSpPr/>
          <p:nvPr/>
        </p:nvSpPr>
        <p:spPr>
          <a:xfrm>
            <a:off x="10351008" y="1801368"/>
            <a:ext cx="530352" cy="530352"/>
          </a:xfrm>
          <a:prstGeom prst="ellipse">
            <a:avLst/>
          </a:prstGeom>
          <a:solidFill>
            <a:srgbClr val="123B70"/>
          </a:solidFill>
          <a:ln/>
          <a:effectLst>
            <a:outerShdw blurRad="101600" dist="38100" dir="5400000" algn="bl" rotWithShape="0">
              <a:srgbClr val="0A2F5C">
                <a:alpha val="16000"/>
              </a:srgbClr>
            </a:outerShdw>
          </a:effectLst>
        </p:spPr>
      </p:sp>
      <p:pic>
        <p:nvPicPr>
          <p:cNvPr id="33" name="Image 6" descr="/sessions/tender-modest-edison/mnt/outputs/deck/icons/idcard_white.png"/>
          <p:cNvPicPr>
            <a:picLocks noChangeAspect="1"/>
          </p:cNvPicPr>
          <p:nvPr/>
        </p:nvPicPr>
        <p:blipFill>
          <a:blip r:embed="rId9"/>
          <a:stretch>
            <a:fillRect/>
          </a:stretch>
        </p:blipFill>
        <p:spPr>
          <a:xfrm>
            <a:off x="10483596" y="1933956"/>
            <a:ext cx="265176" cy="265176"/>
          </a:xfrm>
          <a:prstGeom prst="rect">
            <a:avLst/>
          </a:prstGeom>
        </p:spPr>
      </p:pic>
      <p:sp>
        <p:nvSpPr>
          <p:cNvPr id="34" name="Text 25"/>
          <p:cNvSpPr/>
          <p:nvPr/>
        </p:nvSpPr>
        <p:spPr>
          <a:xfrm>
            <a:off x="11292840" y="1719072"/>
            <a:ext cx="292608" cy="292608"/>
          </a:xfrm>
          <a:prstGeom prst="rect">
            <a:avLst/>
          </a:prstGeom>
          <a:noFill/>
          <a:ln/>
        </p:spPr>
        <p:txBody>
          <a:bodyPr wrap="square" lIns="0" tIns="0" rIns="0" bIns="0" rtlCol="0" anchor="ctr"/>
          <a:lstStyle/>
          <a:p>
            <a:pPr marL="0" indent="0" algn="r">
              <a:buNone/>
            </a:pPr>
            <a:r>
              <a:rPr lang="en-US" sz="1400" b="1" dirty="0">
                <a:solidFill>
                  <a:srgbClr val="123B70"/>
                </a:solidFill>
                <a:latin typeface="Times New Roman" pitchFamily="34" charset="0"/>
                <a:ea typeface="Times New Roman" pitchFamily="34" charset="-122"/>
                <a:cs typeface="Times New Roman" pitchFamily="34" charset="-120"/>
              </a:rPr>
              <a:t>5</a:t>
            </a:r>
            <a:endParaRPr lang="en-US" sz="1400" dirty="0"/>
          </a:p>
        </p:txBody>
      </p:sp>
      <p:sp>
        <p:nvSpPr>
          <p:cNvPr id="35" name="Text 26"/>
          <p:cNvSpPr/>
          <p:nvPr/>
        </p:nvSpPr>
        <p:spPr>
          <a:xfrm>
            <a:off x="9683496" y="2432304"/>
            <a:ext cx="1865376" cy="457200"/>
          </a:xfrm>
          <a:prstGeom prst="rect">
            <a:avLst/>
          </a:prstGeom>
          <a:noFill/>
          <a:ln/>
        </p:spPr>
        <p:txBody>
          <a:bodyPr wrap="square" lIns="0" tIns="0" rIns="0" bIns="0" rtlCol="0" anchor="t"/>
          <a:lstStyle/>
          <a:p>
            <a:pPr marL="0" indent="0" algn="ctr">
              <a:buNone/>
            </a:pPr>
            <a:r>
              <a:rPr lang="en-US" sz="2000" b="1" dirty="0">
                <a:solidFill>
                  <a:srgbClr val="0A2F5C"/>
                </a:solidFill>
                <a:latin typeface="Times New Roman" pitchFamily="34" charset="0"/>
                <a:ea typeface="Times New Roman" pitchFamily="34" charset="-122"/>
                <a:cs typeface="Times New Roman" pitchFamily="34" charset="-120"/>
              </a:rPr>
              <a:t>Xây dựng Đảng số</a:t>
            </a:r>
            <a:endParaRPr lang="en-US" sz="2000" dirty="0"/>
          </a:p>
        </p:txBody>
      </p:sp>
      <p:sp>
        <p:nvSpPr>
          <p:cNvPr id="36" name="Text 27"/>
          <p:cNvSpPr/>
          <p:nvPr/>
        </p:nvSpPr>
        <p:spPr>
          <a:xfrm>
            <a:off x="9720072" y="2907792"/>
            <a:ext cx="1938528" cy="2788920"/>
          </a:xfrm>
          <a:prstGeom prst="rect">
            <a:avLst/>
          </a:prstGeom>
          <a:noFill/>
          <a:ln/>
        </p:spPr>
        <p:txBody>
          <a:bodyPr wrap="square" lIns="0" tIns="0" rIns="0" bIns="0" rtlCol="0" anchor="t"/>
          <a:lstStyle/>
          <a:p>
            <a:pPr marL="127000" indent="-127000" algn="just">
              <a:lnSpc>
                <a:spcPct val="105000"/>
              </a:lnSpc>
              <a:spcAft>
                <a:spcPts val="3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Sổ tay đảng viên điện tử ≥95%</a:t>
            </a:r>
            <a:endParaRPr lang="en-US" dirty="0">
              <a:latin typeface="Times New Roman" panose="02020603050405020304" pitchFamily="18" charset="0"/>
              <a:cs typeface="Times New Roman" panose="02020603050405020304" pitchFamily="18" charset="0"/>
            </a:endParaRPr>
          </a:p>
          <a:p>
            <a:pPr marL="127000" indent="-127000" algn="just">
              <a:lnSpc>
                <a:spcPct val="105000"/>
              </a:lnSpc>
              <a:spcAft>
                <a:spcPts val="3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Tuần lễ CĐS quốc gia 10/10/2026</a:t>
            </a:r>
            <a:endParaRPr lang="en-US" dirty="0">
              <a:latin typeface="Times New Roman" panose="02020603050405020304" pitchFamily="18" charset="0"/>
              <a:cs typeface="Times New Roman" panose="02020603050405020304" pitchFamily="18" charset="0"/>
            </a:endParaRPr>
          </a:p>
        </p:txBody>
      </p:sp>
      <p:sp>
        <p:nvSpPr>
          <p:cNvPr id="38" name="Text 29"/>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27 / 30</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D · MỤC V-VI</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Khoa học công nghệ &amp; hạ tầng nhân lực số</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lightbulb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5532120" cy="4206240"/>
          </a:xfrm>
          <a:prstGeom prst="roundRect">
            <a:avLst>
              <a:gd name="adj" fmla="val 1739"/>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58368" y="175564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9" name="Image 2" descr="/sessions/tender-modest-edison/mnt/outputs/deck/icons/lightbulb_white.png"/>
          <p:cNvPicPr>
            <a:picLocks noChangeAspect="1"/>
          </p:cNvPicPr>
          <p:nvPr/>
        </p:nvPicPr>
        <p:blipFill>
          <a:blip r:embed="rId4"/>
          <a:stretch>
            <a:fillRect/>
          </a:stretch>
        </p:blipFill>
        <p:spPr>
          <a:xfrm>
            <a:off x="772668" y="1869948"/>
            <a:ext cx="228600" cy="228600"/>
          </a:xfrm>
          <a:prstGeom prst="rect">
            <a:avLst/>
          </a:prstGeom>
        </p:spPr>
      </p:pic>
      <p:sp>
        <p:nvSpPr>
          <p:cNvPr id="10" name="Text 5"/>
          <p:cNvSpPr/>
          <p:nvPr/>
        </p:nvSpPr>
        <p:spPr>
          <a:xfrm>
            <a:off x="1252728" y="1755648"/>
            <a:ext cx="4816688" cy="457200"/>
          </a:xfrm>
          <a:prstGeom prst="rect">
            <a:avLst/>
          </a:prstGeom>
          <a:noFill/>
          <a:ln/>
        </p:spPr>
        <p:txBody>
          <a:bodyPr wrap="square" lIns="0" tIns="0" rIns="0" bIns="0" rtlCol="0" anchor="ctr"/>
          <a:lstStyle/>
          <a:p>
            <a:pPr marL="0" indent="0">
              <a:buNone/>
            </a:pPr>
            <a:r>
              <a:rPr lang="en-US" sz="2200" b="1" dirty="0">
                <a:solidFill>
                  <a:srgbClr val="0A2F5C"/>
                </a:solidFill>
                <a:latin typeface="Times New Roman" panose="02020603050405020304" pitchFamily="18" charset="0"/>
                <a:ea typeface="Times New Roman" pitchFamily="34" charset="-122"/>
                <a:cs typeface="Times New Roman" panose="02020603050405020304" pitchFamily="18" charset="0"/>
              </a:rPr>
              <a:t>Khoa học, công nghệ, đổi mới sáng tạo</a:t>
            </a:r>
            <a:endParaRPr lang="en-US" sz="2200" dirty="0">
              <a:latin typeface="Times New Roman" panose="02020603050405020304" pitchFamily="18" charset="0"/>
              <a:cs typeface="Times New Roman" panose="02020603050405020304" pitchFamily="18" charset="0"/>
            </a:endParaRPr>
          </a:p>
        </p:txBody>
      </p:sp>
      <p:sp>
        <p:nvSpPr>
          <p:cNvPr id="11" name="Text 6"/>
          <p:cNvSpPr/>
          <p:nvPr/>
        </p:nvSpPr>
        <p:spPr>
          <a:xfrm>
            <a:off x="722376" y="2258568"/>
            <a:ext cx="5312664" cy="33649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Hoàn thiện, đẩy nhanh 2 nhiệm vụ KHCN cấp xã; hoàn thành số hóa vùng trồng chủ lực</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Xây dựng hệ thống truy xuất nguồn gốc nông sản; số hóa di sản (Dinh Hoàng A Tưởng, Đền Bắc Hà)</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Triển khai mô hình bán hàng số/livestream và Du lịch số cho homestay</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Nghiên cứu ứng dụng AI hỗ trợ điều hành, tiếp nhận phản ánh người dân</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Đẩy mạnh mô hình "1+10", "Gian hàng Thanh niên số"; xây dựng ≥01 không gian đổi mới sáng tạo cấp xã</a:t>
            </a:r>
            <a:endParaRPr lang="en-US" dirty="0">
              <a:latin typeface="Times New Roman" panose="02020603050405020304" pitchFamily="18" charset="0"/>
              <a:cs typeface="Times New Roman" panose="02020603050405020304" pitchFamily="18" charset="0"/>
            </a:endParaRPr>
          </a:p>
        </p:txBody>
      </p:sp>
      <p:sp>
        <p:nvSpPr>
          <p:cNvPr id="12" name="Shape 7"/>
          <p:cNvSpPr/>
          <p:nvPr/>
        </p:nvSpPr>
        <p:spPr>
          <a:xfrm>
            <a:off x="6172200" y="1600200"/>
            <a:ext cx="4599432" cy="4206240"/>
          </a:xfrm>
          <a:prstGeom prst="roundRect">
            <a:avLst>
              <a:gd name="adj" fmla="val 1739"/>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6327648" y="1755648"/>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4" name="Image 3" descr="/sessions/tender-modest-edison/mnt/outputs/deck/icons/network_white.png"/>
          <p:cNvPicPr>
            <a:picLocks noChangeAspect="1"/>
          </p:cNvPicPr>
          <p:nvPr/>
        </p:nvPicPr>
        <p:blipFill>
          <a:blip r:embed="rId5"/>
          <a:stretch>
            <a:fillRect/>
          </a:stretch>
        </p:blipFill>
        <p:spPr>
          <a:xfrm>
            <a:off x="6441948" y="1869948"/>
            <a:ext cx="228600" cy="228600"/>
          </a:xfrm>
          <a:prstGeom prst="rect">
            <a:avLst/>
          </a:prstGeom>
        </p:spPr>
      </p:pic>
      <p:sp>
        <p:nvSpPr>
          <p:cNvPr id="15" name="Text 9"/>
          <p:cNvSpPr/>
          <p:nvPr/>
        </p:nvSpPr>
        <p:spPr>
          <a:xfrm>
            <a:off x="6922007" y="1755648"/>
            <a:ext cx="3843813" cy="457200"/>
          </a:xfrm>
          <a:prstGeom prst="rect">
            <a:avLst/>
          </a:prstGeom>
          <a:noFill/>
          <a:ln/>
        </p:spPr>
        <p:txBody>
          <a:bodyPr wrap="square" lIns="0" tIns="0" rIns="0" bIns="0" rtlCol="0" anchor="ctr"/>
          <a:lstStyle/>
          <a:p>
            <a:pPr marL="0" indent="0">
              <a:buNone/>
            </a:pPr>
            <a:r>
              <a:rPr lang="en-US" sz="2200" b="1" dirty="0">
                <a:solidFill>
                  <a:srgbClr val="0A2F5C"/>
                </a:solidFill>
                <a:latin typeface="Times New Roman" panose="02020603050405020304" pitchFamily="18" charset="0"/>
                <a:ea typeface="Times New Roman" pitchFamily="34" charset="-122"/>
                <a:cs typeface="Times New Roman" panose="02020603050405020304" pitchFamily="18" charset="0"/>
              </a:rPr>
              <a:t>Hạ tầng và nhân lực số</a:t>
            </a:r>
            <a:endParaRPr lang="en-US" sz="2200" dirty="0">
              <a:latin typeface="Times New Roman" panose="02020603050405020304" pitchFamily="18" charset="0"/>
              <a:cs typeface="Times New Roman" panose="02020603050405020304" pitchFamily="18" charset="0"/>
            </a:endParaRPr>
          </a:p>
        </p:txBody>
      </p:sp>
      <p:sp>
        <p:nvSpPr>
          <p:cNvPr id="16" name="Text 10"/>
          <p:cNvSpPr/>
          <p:nvPr/>
        </p:nvSpPr>
        <p:spPr>
          <a:xfrm>
            <a:off x="6391656" y="2258568"/>
            <a:ext cx="4339788" cy="33649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Kiện toàn hoạt động các Tổ công nghệ số cộng đồng</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Giao chỉ tiêu cụ thể đôn đốc kích hoạt VNeID, dùng DVCTT, thanh toán điện tử</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Tập huấn kỹ năng số cơ bản, an toàn thông tin cho công chức kiêm nhiệm</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Cử cán bộ tham gia đào tạo chuyên sâu do cấp trên tổ chức</a:t>
            </a:r>
            <a:endParaRPr lang="en-US" dirty="0">
              <a:latin typeface="Times New Roman" panose="02020603050405020304" pitchFamily="18" charset="0"/>
              <a:cs typeface="Times New Roman" panose="02020603050405020304" pitchFamily="18" charset="0"/>
            </a:endParaRPr>
          </a:p>
        </p:txBody>
      </p:sp>
      <p:sp>
        <p:nvSpPr>
          <p:cNvPr id="17" name="Text 11"/>
          <p:cNvSpPr/>
          <p:nvPr/>
        </p:nvSpPr>
        <p:spPr>
          <a:xfrm>
            <a:off x="502920" y="6473952"/>
            <a:ext cx="9326880" cy="292608"/>
          </a:xfrm>
          <a:prstGeom prst="rect">
            <a:avLst/>
          </a:prstGeom>
          <a:noFill/>
          <a:ln/>
        </p:spPr>
        <p:txBody>
          <a:bodyPr wrap="square" lIns="0" tIns="0" rIns="0" bIns="0" rtlCol="0" anchor="ctr"/>
          <a:lstStyle/>
          <a:p>
            <a:pPr marL="0" indent="0" algn="l">
              <a:buNone/>
            </a:pPr>
            <a:r>
              <a:rPr lang="en-US" sz="1400" dirty="0">
                <a:solidFill>
                  <a:srgbClr val="5B7A99"/>
                </a:solidFill>
                <a:latin typeface="Times New Roman" pitchFamily="34" charset="0"/>
                <a:ea typeface="Times New Roman" pitchFamily="34" charset="-122"/>
                <a:cs typeface="Times New Roman" pitchFamily="34" charset="-120"/>
              </a:rPr>
              <a:t>ĐẢNG ỦY XÃ BẮC HÀ  •  SƠ KẾT CHUYỂN ĐỔI SỐ 6 THÁNG ĐẦU NĂM 2026</a:t>
            </a:r>
            <a:endParaRPr lang="en-US" sz="1400" dirty="0"/>
          </a:p>
        </p:txBody>
      </p:sp>
      <p:sp>
        <p:nvSpPr>
          <p:cNvPr id="18" name="Text 12"/>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28 / 30</a:t>
            </a:r>
            <a:endParaRPr lang="en-US"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E</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Đề xuất, kiến nghị với cấp trên</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handshake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4453128" y="1691640"/>
            <a:ext cx="3291840" cy="1005840"/>
          </a:xfrm>
          <a:prstGeom prst="roundRect">
            <a:avLst>
              <a:gd name="adj" fmla="val 9091"/>
            </a:avLst>
          </a:prstGeom>
          <a:solidFill>
            <a:srgbClr val="0A2F5C"/>
          </a:solidFill>
          <a:ln/>
          <a:effectLst>
            <a:outerShdw blurRad="127000" dist="38100" dir="5400000" algn="bl" rotWithShape="0">
              <a:srgbClr val="0A2F5C">
                <a:alpha val="18000"/>
              </a:srgbClr>
            </a:outerShdw>
          </a:effectLst>
        </p:spPr>
      </p:sp>
      <p:sp>
        <p:nvSpPr>
          <p:cNvPr id="8" name="Text 4"/>
          <p:cNvSpPr/>
          <p:nvPr/>
        </p:nvSpPr>
        <p:spPr>
          <a:xfrm>
            <a:off x="4572000" y="1691640"/>
            <a:ext cx="3054096" cy="1005840"/>
          </a:xfrm>
          <a:prstGeom prst="rect">
            <a:avLst/>
          </a:prstGeom>
          <a:noFill/>
          <a:ln/>
        </p:spPr>
        <p:txBody>
          <a:bodyPr wrap="square" lIns="0" tIns="0" rIns="0" bIns="0" rtlCol="0" anchor="ctr"/>
          <a:lstStyle/>
          <a:p>
            <a:pPr marL="0" indent="0" algn="ctr">
              <a:lnSpc>
                <a:spcPct val="110000"/>
              </a:lnSpc>
              <a:buNone/>
            </a:pPr>
            <a:r>
              <a:rPr lang="en-US" sz="1350" b="1" dirty="0">
                <a:solidFill>
                  <a:srgbClr val="FFFFFF"/>
                </a:solidFill>
                <a:latin typeface="Times New Roman" pitchFamily="34" charset="0"/>
                <a:ea typeface="Times New Roman" pitchFamily="34" charset="-122"/>
                <a:cs typeface="Times New Roman" pitchFamily="34" charset="-120"/>
              </a:rPr>
              <a:t>Ban Chỉ đạo tỉnh · Sở TT&amp;TT · Sở KH&amp;CN</a:t>
            </a:r>
            <a:endParaRPr lang="en-US" sz="1350" dirty="0"/>
          </a:p>
        </p:txBody>
      </p:sp>
      <p:sp>
        <p:nvSpPr>
          <p:cNvPr id="9" name="Shape 5"/>
          <p:cNvSpPr/>
          <p:nvPr/>
        </p:nvSpPr>
        <p:spPr>
          <a:xfrm>
            <a:off x="502920" y="3063240"/>
            <a:ext cx="3602736" cy="1965960"/>
          </a:xfrm>
          <a:prstGeom prst="roundRect">
            <a:avLst>
              <a:gd name="adj" fmla="val 3721"/>
            </a:avLst>
          </a:prstGeom>
          <a:solidFill>
            <a:srgbClr val="F6FAFD"/>
          </a:solidFill>
          <a:ln/>
          <a:effectLst>
            <a:outerShdw blurRad="114300" dist="38100" dir="5400000" algn="bl" rotWithShape="0">
              <a:srgbClr val="0A2F5C">
                <a:alpha val="10000"/>
              </a:srgbClr>
            </a:outerShdw>
          </a:effectLst>
        </p:spPr>
      </p:sp>
      <p:sp>
        <p:nvSpPr>
          <p:cNvPr id="10" name="Shape 6"/>
          <p:cNvSpPr/>
          <p:nvPr/>
        </p:nvSpPr>
        <p:spPr>
          <a:xfrm>
            <a:off x="658368" y="321868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11" name="Image 2" descr="/sessions/tender-modest-edison/mnt/outputs/deck/icons/coins_white.png"/>
          <p:cNvPicPr>
            <a:picLocks noChangeAspect="1"/>
          </p:cNvPicPr>
          <p:nvPr/>
        </p:nvPicPr>
        <p:blipFill>
          <a:blip r:embed="rId5"/>
          <a:stretch>
            <a:fillRect/>
          </a:stretch>
        </p:blipFill>
        <p:spPr>
          <a:xfrm>
            <a:off x="772668" y="3332988"/>
            <a:ext cx="228600" cy="228600"/>
          </a:xfrm>
          <a:prstGeom prst="rect">
            <a:avLst/>
          </a:prstGeom>
        </p:spPr>
      </p:pic>
      <p:sp>
        <p:nvSpPr>
          <p:cNvPr id="12" name="Text 7"/>
          <p:cNvSpPr/>
          <p:nvPr/>
        </p:nvSpPr>
        <p:spPr>
          <a:xfrm>
            <a:off x="1252728" y="3218688"/>
            <a:ext cx="2688336" cy="457200"/>
          </a:xfrm>
          <a:prstGeom prst="rect">
            <a:avLst/>
          </a:prstGeom>
          <a:noFill/>
          <a:ln/>
        </p:spPr>
        <p:txBody>
          <a:bodyPr wrap="square" lIns="0" tIns="0" rIns="0" bIns="0" rtlCol="0" anchor="ctr"/>
          <a:lstStyle/>
          <a:p>
            <a:pPr marL="0" indent="0">
              <a:buNone/>
            </a:pPr>
            <a:r>
              <a:rPr lang="en-US" sz="2200" b="1" dirty="0">
                <a:solidFill>
                  <a:srgbClr val="0A2F5C"/>
                </a:solidFill>
                <a:latin typeface="Times New Roman" pitchFamily="34" charset="0"/>
                <a:ea typeface="Times New Roman" pitchFamily="34" charset="-122"/>
                <a:cs typeface="Times New Roman" pitchFamily="34" charset="-120"/>
              </a:rPr>
              <a:t>Kiến nghị 01</a:t>
            </a:r>
            <a:endParaRPr lang="en-US" sz="2200" dirty="0"/>
          </a:p>
        </p:txBody>
      </p:sp>
      <p:sp>
        <p:nvSpPr>
          <p:cNvPr id="13" name="Text 8"/>
          <p:cNvSpPr/>
          <p:nvPr/>
        </p:nvSpPr>
        <p:spPr>
          <a:xfrm>
            <a:off x="722376" y="3721608"/>
            <a:ext cx="3163824" cy="112471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Đầu tư trang thiết bị, hạ tầng kỹ thuật, bố trí kinh phí triển khai nhiệm vụ KHCN, CĐS trên địa bàn xã</a:t>
            </a:r>
            <a:endParaRPr lang="en-US" dirty="0"/>
          </a:p>
        </p:txBody>
      </p:sp>
      <p:sp>
        <p:nvSpPr>
          <p:cNvPr id="14" name="Shape 9"/>
          <p:cNvSpPr/>
          <p:nvPr/>
        </p:nvSpPr>
        <p:spPr>
          <a:xfrm>
            <a:off x="4288536" y="3063240"/>
            <a:ext cx="3602736" cy="1965960"/>
          </a:xfrm>
          <a:prstGeom prst="roundRect">
            <a:avLst>
              <a:gd name="adj" fmla="val 3721"/>
            </a:avLst>
          </a:prstGeom>
          <a:solidFill>
            <a:srgbClr val="F6FAFD"/>
          </a:solidFill>
          <a:ln/>
          <a:effectLst>
            <a:outerShdw blurRad="114300" dist="38100" dir="5400000" algn="bl" rotWithShape="0">
              <a:srgbClr val="0A2F5C">
                <a:alpha val="10000"/>
              </a:srgbClr>
            </a:outerShdw>
          </a:effectLst>
        </p:spPr>
      </p:sp>
      <p:sp>
        <p:nvSpPr>
          <p:cNvPr id="15" name="Shape 10"/>
          <p:cNvSpPr/>
          <p:nvPr/>
        </p:nvSpPr>
        <p:spPr>
          <a:xfrm>
            <a:off x="4443984" y="3218688"/>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6" name="Image 3" descr="/sessions/tender-modest-edison/mnt/outputs/deck/icons/wifi_white.png"/>
          <p:cNvPicPr>
            <a:picLocks noChangeAspect="1"/>
          </p:cNvPicPr>
          <p:nvPr/>
        </p:nvPicPr>
        <p:blipFill>
          <a:blip r:embed="rId6"/>
          <a:stretch>
            <a:fillRect/>
          </a:stretch>
        </p:blipFill>
        <p:spPr>
          <a:xfrm>
            <a:off x="4558284" y="3332988"/>
            <a:ext cx="228600" cy="228600"/>
          </a:xfrm>
          <a:prstGeom prst="rect">
            <a:avLst/>
          </a:prstGeom>
        </p:spPr>
      </p:pic>
      <p:sp>
        <p:nvSpPr>
          <p:cNvPr id="17" name="Text 11"/>
          <p:cNvSpPr/>
          <p:nvPr/>
        </p:nvSpPr>
        <p:spPr>
          <a:xfrm>
            <a:off x="5038344" y="3218688"/>
            <a:ext cx="2688336" cy="457200"/>
          </a:xfrm>
          <a:prstGeom prst="rect">
            <a:avLst/>
          </a:prstGeom>
          <a:noFill/>
          <a:ln/>
        </p:spPr>
        <p:txBody>
          <a:bodyPr wrap="square" lIns="0" tIns="0" rIns="0" bIns="0" rtlCol="0" anchor="ctr"/>
          <a:lstStyle/>
          <a:p>
            <a:pPr marL="0" indent="0">
              <a:buNone/>
            </a:pPr>
            <a:r>
              <a:rPr lang="en-US" sz="2200" b="1" dirty="0">
                <a:solidFill>
                  <a:srgbClr val="0A2F5C"/>
                </a:solidFill>
                <a:latin typeface="Times New Roman" pitchFamily="34" charset="0"/>
                <a:ea typeface="Times New Roman" pitchFamily="34" charset="-122"/>
                <a:cs typeface="Times New Roman" pitchFamily="34" charset="-120"/>
              </a:rPr>
              <a:t>Kiến nghị 02</a:t>
            </a:r>
            <a:endParaRPr lang="en-US" sz="2200" dirty="0"/>
          </a:p>
        </p:txBody>
      </p:sp>
      <p:sp>
        <p:nvSpPr>
          <p:cNvPr id="18" name="Text 12"/>
          <p:cNvSpPr/>
          <p:nvPr/>
        </p:nvSpPr>
        <p:spPr>
          <a:xfrm>
            <a:off x="4507992" y="3721608"/>
            <a:ext cx="3163824" cy="112471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Hỗ trợ làm việc với doanh nghiệp viễn thông xử lý vùng lõm sóng, nâng chất lượng 5G, khắc phục lỗi liên thông dữ liệu ngành dọc</a:t>
            </a:r>
            <a:endParaRPr lang="en-US" dirty="0"/>
          </a:p>
        </p:txBody>
      </p:sp>
      <p:sp>
        <p:nvSpPr>
          <p:cNvPr id="19" name="Shape 13"/>
          <p:cNvSpPr/>
          <p:nvPr/>
        </p:nvSpPr>
        <p:spPr>
          <a:xfrm>
            <a:off x="8074152" y="3063240"/>
            <a:ext cx="3602736" cy="1965960"/>
          </a:xfrm>
          <a:prstGeom prst="roundRect">
            <a:avLst>
              <a:gd name="adj" fmla="val 3721"/>
            </a:avLst>
          </a:prstGeom>
          <a:solidFill>
            <a:srgbClr val="F6FAFD"/>
          </a:solidFill>
          <a:ln/>
          <a:effectLst>
            <a:outerShdw blurRad="114300" dist="38100" dir="5400000" algn="bl" rotWithShape="0">
              <a:srgbClr val="0A2F5C">
                <a:alpha val="10000"/>
              </a:srgbClr>
            </a:outerShdw>
          </a:effectLst>
        </p:spPr>
      </p:sp>
      <p:sp>
        <p:nvSpPr>
          <p:cNvPr id="20" name="Shape 14"/>
          <p:cNvSpPr/>
          <p:nvPr/>
        </p:nvSpPr>
        <p:spPr>
          <a:xfrm>
            <a:off x="8229600" y="321868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21" name="Image 4" descr="/sessions/tender-modest-edison/mnt/outputs/deck/icons/seedling_white.png"/>
          <p:cNvPicPr>
            <a:picLocks noChangeAspect="1"/>
          </p:cNvPicPr>
          <p:nvPr/>
        </p:nvPicPr>
        <p:blipFill>
          <a:blip r:embed="rId7"/>
          <a:stretch>
            <a:fillRect/>
          </a:stretch>
        </p:blipFill>
        <p:spPr>
          <a:xfrm>
            <a:off x="8343900" y="3332988"/>
            <a:ext cx="228600" cy="228600"/>
          </a:xfrm>
          <a:prstGeom prst="rect">
            <a:avLst/>
          </a:prstGeom>
        </p:spPr>
      </p:pic>
      <p:sp>
        <p:nvSpPr>
          <p:cNvPr id="22" name="Text 15"/>
          <p:cNvSpPr/>
          <p:nvPr/>
        </p:nvSpPr>
        <p:spPr>
          <a:xfrm>
            <a:off x="8823960" y="3218688"/>
            <a:ext cx="2688336" cy="457200"/>
          </a:xfrm>
          <a:prstGeom prst="rect">
            <a:avLst/>
          </a:prstGeom>
          <a:noFill/>
          <a:ln/>
        </p:spPr>
        <p:txBody>
          <a:bodyPr wrap="square" lIns="0" tIns="0" rIns="0" bIns="0" rtlCol="0" anchor="ctr"/>
          <a:lstStyle/>
          <a:p>
            <a:pPr marL="0" indent="0">
              <a:buNone/>
            </a:pPr>
            <a:r>
              <a:rPr lang="en-US" sz="2200" b="1" dirty="0">
                <a:solidFill>
                  <a:srgbClr val="0A2F5C"/>
                </a:solidFill>
                <a:latin typeface="Times New Roman" pitchFamily="34" charset="0"/>
                <a:ea typeface="Times New Roman" pitchFamily="34" charset="-122"/>
                <a:cs typeface="Times New Roman" pitchFamily="34" charset="-120"/>
              </a:rPr>
              <a:t>Kiến nghị 03</a:t>
            </a:r>
            <a:endParaRPr lang="en-US" sz="2200" dirty="0"/>
          </a:p>
        </p:txBody>
      </p:sp>
      <p:sp>
        <p:nvSpPr>
          <p:cNvPr id="23" name="Text 16"/>
          <p:cNvSpPr/>
          <p:nvPr/>
        </p:nvSpPr>
        <p:spPr>
          <a:xfrm>
            <a:off x="8293608" y="3721608"/>
            <a:ext cx="3163824" cy="112471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Sở KH&amp;CN hướng dẫn hoàn thiện truy xuất nguồn gốc, đăng ký bảo hộ chỉ dẫn địa lý cho mận Tam Hoa, chè Shan tuyết</a:t>
            </a:r>
            <a:endParaRPr lang="en-US" dirty="0"/>
          </a:p>
        </p:txBody>
      </p:sp>
      <p:sp>
        <p:nvSpPr>
          <p:cNvPr id="24" name="Text 17"/>
          <p:cNvSpPr/>
          <p:nvPr/>
        </p:nvSpPr>
        <p:spPr>
          <a:xfrm>
            <a:off x="502920" y="6473952"/>
            <a:ext cx="9326880" cy="292608"/>
          </a:xfrm>
          <a:prstGeom prst="rect">
            <a:avLst/>
          </a:prstGeom>
          <a:noFill/>
          <a:ln/>
        </p:spPr>
        <p:txBody>
          <a:bodyPr wrap="square" lIns="0" tIns="0" rIns="0" bIns="0" rtlCol="0" anchor="ctr"/>
          <a:lstStyle/>
          <a:p>
            <a:pPr marL="0" indent="0" algn="l">
              <a:buNone/>
            </a:pPr>
            <a:r>
              <a:rPr lang="en-US" sz="1400" dirty="0">
                <a:solidFill>
                  <a:srgbClr val="5B7A99"/>
                </a:solidFill>
                <a:latin typeface="Times New Roman" pitchFamily="34" charset="0"/>
                <a:ea typeface="Times New Roman" pitchFamily="34" charset="-122"/>
                <a:cs typeface="Times New Roman" pitchFamily="34" charset="-120"/>
              </a:rPr>
              <a:t>ĐẢNG ỦY XÃ BẮC HÀ  •  SƠ KẾT CHUYỂN ĐỔI SỐ 6 THÁNG ĐẦU NĂM 2026</a:t>
            </a:r>
            <a:endParaRPr lang="en-US" sz="1400" dirty="0"/>
          </a:p>
        </p:txBody>
      </p:sp>
      <p:sp>
        <p:nvSpPr>
          <p:cNvPr id="25" name="Text 18"/>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29 / 30</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MỞ ĐẦU</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Kết cấu báo cáo gồm 5 phần</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tasks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2194560"/>
            <a:ext cx="2029968" cy="2834640"/>
          </a:xfrm>
          <a:prstGeom prst="roundRect">
            <a:avLst>
              <a:gd name="adj" fmla="val 4505"/>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1188720" y="2432304"/>
            <a:ext cx="658368" cy="658368"/>
          </a:xfrm>
          <a:prstGeom prst="ellipse">
            <a:avLst/>
          </a:prstGeom>
          <a:solidFill>
            <a:srgbClr val="0A2F5C"/>
          </a:solidFill>
          <a:ln/>
          <a:effectLst>
            <a:outerShdw blurRad="101600" dist="38100" dir="5400000" algn="bl" rotWithShape="0">
              <a:srgbClr val="0A2F5C">
                <a:alpha val="16000"/>
              </a:srgbClr>
            </a:outerShdw>
          </a:effectLst>
        </p:spPr>
      </p:sp>
      <p:pic>
        <p:nvPicPr>
          <p:cNvPr id="9" name="Image 2" descr="/sessions/tender-modest-edison/mnt/outputs/deck/icons/check_white.png"/>
          <p:cNvPicPr>
            <a:picLocks noChangeAspect="1"/>
          </p:cNvPicPr>
          <p:nvPr/>
        </p:nvPicPr>
        <p:blipFill>
          <a:blip r:embed="rId5"/>
          <a:stretch>
            <a:fillRect/>
          </a:stretch>
        </p:blipFill>
        <p:spPr>
          <a:xfrm>
            <a:off x="1353312" y="2596896"/>
            <a:ext cx="329184" cy="329184"/>
          </a:xfrm>
          <a:prstGeom prst="rect">
            <a:avLst/>
          </a:prstGeom>
        </p:spPr>
      </p:pic>
      <p:sp>
        <p:nvSpPr>
          <p:cNvPr id="10" name="Text 5"/>
          <p:cNvSpPr/>
          <p:nvPr/>
        </p:nvSpPr>
        <p:spPr>
          <a:xfrm>
            <a:off x="502920" y="3218688"/>
            <a:ext cx="2029968" cy="502920"/>
          </a:xfrm>
          <a:prstGeom prst="rect">
            <a:avLst/>
          </a:prstGeom>
          <a:noFill/>
          <a:ln/>
        </p:spPr>
        <p:txBody>
          <a:bodyPr wrap="square" lIns="0" tIns="0" rIns="0" bIns="0" rtlCol="0" anchor="ctr"/>
          <a:lstStyle/>
          <a:p>
            <a:pPr marL="0" indent="0" algn="ctr">
              <a:buNone/>
            </a:pPr>
            <a:r>
              <a:rPr lang="en-US" sz="2600" b="1" dirty="0">
                <a:solidFill>
                  <a:srgbClr val="0A7C99"/>
                </a:solidFill>
                <a:latin typeface="Times New Roman" pitchFamily="34" charset="0"/>
                <a:ea typeface="Times New Roman" pitchFamily="34" charset="-122"/>
                <a:cs typeface="Times New Roman" pitchFamily="34" charset="-120"/>
              </a:rPr>
              <a:t>A</a:t>
            </a:r>
            <a:endParaRPr lang="en-US" sz="2600" dirty="0"/>
          </a:p>
        </p:txBody>
      </p:sp>
      <p:sp>
        <p:nvSpPr>
          <p:cNvPr id="11" name="Text 6"/>
          <p:cNvSpPr/>
          <p:nvPr/>
        </p:nvSpPr>
        <p:spPr>
          <a:xfrm>
            <a:off x="594360" y="3730752"/>
            <a:ext cx="1847088" cy="1188720"/>
          </a:xfrm>
          <a:prstGeom prst="rect">
            <a:avLst/>
          </a:prstGeom>
          <a:noFill/>
          <a:ln/>
        </p:spPr>
        <p:txBody>
          <a:bodyPr wrap="square" lIns="0" tIns="0" rIns="0" bIns="0" rtlCol="0" anchor="t"/>
          <a:lstStyle/>
          <a:p>
            <a:pPr marL="0" indent="0" algn="ctr">
              <a:lnSpc>
                <a:spcPct val="115000"/>
              </a:lnSpc>
              <a:buNone/>
            </a:pPr>
            <a:r>
              <a:rPr lang="en-US" b="1" dirty="0">
                <a:solidFill>
                  <a:srgbClr val="0A2F5C"/>
                </a:solidFill>
                <a:latin typeface="Times New Roman" pitchFamily="34" charset="0"/>
                <a:ea typeface="Times New Roman" pitchFamily="34" charset="-122"/>
                <a:cs typeface="Times New Roman" pitchFamily="34" charset="-120"/>
              </a:rPr>
              <a:t>Tình hình, kết quả</a:t>
            </a:r>
            <a:endParaRPr lang="en-US" dirty="0"/>
          </a:p>
          <a:p>
            <a:pPr marL="0" indent="0" algn="ctr">
              <a:lnSpc>
                <a:spcPct val="115000"/>
              </a:lnSpc>
              <a:buNone/>
            </a:pPr>
            <a:r>
              <a:rPr lang="en-US" b="1" dirty="0">
                <a:solidFill>
                  <a:srgbClr val="0A2F5C"/>
                </a:solidFill>
                <a:latin typeface="Times New Roman" pitchFamily="34" charset="0"/>
                <a:ea typeface="Times New Roman" pitchFamily="34" charset="-122"/>
                <a:cs typeface="Times New Roman" pitchFamily="34" charset="-120"/>
              </a:rPr>
              <a:t>thực hiện</a:t>
            </a:r>
            <a:endParaRPr lang="en-US" dirty="0"/>
          </a:p>
        </p:txBody>
      </p:sp>
      <p:sp>
        <p:nvSpPr>
          <p:cNvPr id="12" name="Shape 7"/>
          <p:cNvSpPr/>
          <p:nvPr/>
        </p:nvSpPr>
        <p:spPr>
          <a:xfrm>
            <a:off x="2473452" y="3465576"/>
            <a:ext cx="292608" cy="292608"/>
          </a:xfrm>
          <a:prstGeom prst="ellipse">
            <a:avLst/>
          </a:prstGeom>
          <a:solidFill>
            <a:srgbClr val="C98A1F"/>
          </a:solidFill>
          <a:ln/>
          <a:effectLst>
            <a:outerShdw blurRad="101600" dist="38100" dir="5400000" algn="bl" rotWithShape="0">
              <a:srgbClr val="0A2F5C">
                <a:alpha val="16000"/>
              </a:srgbClr>
            </a:outerShdw>
          </a:effectLst>
        </p:spPr>
      </p:sp>
      <p:pic>
        <p:nvPicPr>
          <p:cNvPr id="13" name="Image 3" descr="/sessions/tender-modest-edison/mnt/outputs/deck/icons/arrowRight_white.png"/>
          <p:cNvPicPr>
            <a:picLocks noChangeAspect="1"/>
          </p:cNvPicPr>
          <p:nvPr/>
        </p:nvPicPr>
        <p:blipFill>
          <a:blip r:embed="rId6"/>
          <a:stretch>
            <a:fillRect/>
          </a:stretch>
        </p:blipFill>
        <p:spPr>
          <a:xfrm>
            <a:off x="2546604" y="3538728"/>
            <a:ext cx="146304" cy="146304"/>
          </a:xfrm>
          <a:prstGeom prst="rect">
            <a:avLst/>
          </a:prstGeom>
        </p:spPr>
      </p:pic>
      <p:sp>
        <p:nvSpPr>
          <p:cNvPr id="14" name="Shape 8"/>
          <p:cNvSpPr/>
          <p:nvPr/>
        </p:nvSpPr>
        <p:spPr>
          <a:xfrm>
            <a:off x="2706624" y="2194560"/>
            <a:ext cx="2029968" cy="2834640"/>
          </a:xfrm>
          <a:prstGeom prst="roundRect">
            <a:avLst>
              <a:gd name="adj" fmla="val 4505"/>
            </a:avLst>
          </a:prstGeom>
          <a:solidFill>
            <a:srgbClr val="F6FAFD"/>
          </a:solidFill>
          <a:ln/>
          <a:effectLst>
            <a:outerShdw blurRad="114300" dist="38100" dir="5400000" algn="bl" rotWithShape="0">
              <a:srgbClr val="0A2F5C">
                <a:alpha val="10000"/>
              </a:srgbClr>
            </a:outerShdw>
          </a:effectLst>
        </p:spPr>
      </p:sp>
      <p:sp>
        <p:nvSpPr>
          <p:cNvPr id="15" name="Shape 9"/>
          <p:cNvSpPr/>
          <p:nvPr/>
        </p:nvSpPr>
        <p:spPr>
          <a:xfrm>
            <a:off x="3392424" y="2432304"/>
            <a:ext cx="658368" cy="658368"/>
          </a:xfrm>
          <a:prstGeom prst="ellipse">
            <a:avLst/>
          </a:prstGeom>
          <a:solidFill>
            <a:srgbClr val="0A2F5C"/>
          </a:solidFill>
          <a:ln/>
          <a:effectLst>
            <a:outerShdw blurRad="101600" dist="38100" dir="5400000" algn="bl" rotWithShape="0">
              <a:srgbClr val="0A2F5C">
                <a:alpha val="16000"/>
              </a:srgbClr>
            </a:outerShdw>
          </a:effectLst>
        </p:spPr>
      </p:sp>
      <p:pic>
        <p:nvPicPr>
          <p:cNvPr id="16" name="Image 4" descr="/sessions/tender-modest-edison/mnt/outputs/deck/icons/chartline_white.png"/>
          <p:cNvPicPr>
            <a:picLocks noChangeAspect="1"/>
          </p:cNvPicPr>
          <p:nvPr/>
        </p:nvPicPr>
        <p:blipFill>
          <a:blip r:embed="rId7"/>
          <a:stretch>
            <a:fillRect/>
          </a:stretch>
        </p:blipFill>
        <p:spPr>
          <a:xfrm>
            <a:off x="3557016" y="2596896"/>
            <a:ext cx="329184" cy="329184"/>
          </a:xfrm>
          <a:prstGeom prst="rect">
            <a:avLst/>
          </a:prstGeom>
        </p:spPr>
      </p:pic>
      <p:sp>
        <p:nvSpPr>
          <p:cNvPr id="17" name="Text 10"/>
          <p:cNvSpPr/>
          <p:nvPr/>
        </p:nvSpPr>
        <p:spPr>
          <a:xfrm>
            <a:off x="2706624" y="3218688"/>
            <a:ext cx="2029968" cy="502920"/>
          </a:xfrm>
          <a:prstGeom prst="rect">
            <a:avLst/>
          </a:prstGeom>
          <a:noFill/>
          <a:ln/>
        </p:spPr>
        <p:txBody>
          <a:bodyPr wrap="square" lIns="0" tIns="0" rIns="0" bIns="0" rtlCol="0" anchor="ctr"/>
          <a:lstStyle/>
          <a:p>
            <a:pPr marL="0" indent="0" algn="ctr">
              <a:buNone/>
            </a:pPr>
            <a:r>
              <a:rPr lang="en-US" sz="2600" b="1" dirty="0">
                <a:solidFill>
                  <a:srgbClr val="0A7C99"/>
                </a:solidFill>
                <a:latin typeface="Times New Roman" pitchFamily="34" charset="0"/>
                <a:ea typeface="Times New Roman" pitchFamily="34" charset="-122"/>
                <a:cs typeface="Times New Roman" pitchFamily="34" charset="-120"/>
              </a:rPr>
              <a:t>B</a:t>
            </a:r>
            <a:endParaRPr lang="en-US" sz="2600" dirty="0"/>
          </a:p>
        </p:txBody>
      </p:sp>
      <p:sp>
        <p:nvSpPr>
          <p:cNvPr id="18" name="Text 11"/>
          <p:cNvSpPr/>
          <p:nvPr/>
        </p:nvSpPr>
        <p:spPr>
          <a:xfrm>
            <a:off x="2798064" y="3730752"/>
            <a:ext cx="1847088" cy="1188720"/>
          </a:xfrm>
          <a:prstGeom prst="rect">
            <a:avLst/>
          </a:prstGeom>
          <a:noFill/>
          <a:ln/>
        </p:spPr>
        <p:txBody>
          <a:bodyPr wrap="square" lIns="0" tIns="0" rIns="0" bIns="0" rtlCol="0" anchor="t"/>
          <a:lstStyle/>
          <a:p>
            <a:pPr marL="0" indent="0" algn="ctr">
              <a:lnSpc>
                <a:spcPct val="115000"/>
              </a:lnSpc>
              <a:buNone/>
            </a:pPr>
            <a:r>
              <a:rPr lang="en-US" b="1" dirty="0">
                <a:solidFill>
                  <a:srgbClr val="0A2F5C"/>
                </a:solidFill>
                <a:latin typeface="Times New Roman" pitchFamily="34" charset="0"/>
                <a:ea typeface="Times New Roman" pitchFamily="34" charset="-122"/>
                <a:cs typeface="Times New Roman" pitchFamily="34" charset="-120"/>
              </a:rPr>
              <a:t>Kết quả cụ thể trên</a:t>
            </a:r>
            <a:endParaRPr lang="en-US" dirty="0"/>
          </a:p>
          <a:p>
            <a:pPr marL="0" indent="0" algn="ctr">
              <a:lnSpc>
                <a:spcPct val="115000"/>
              </a:lnSpc>
              <a:buNone/>
            </a:pPr>
            <a:r>
              <a:rPr lang="en-US" b="1" dirty="0">
                <a:solidFill>
                  <a:srgbClr val="0A2F5C"/>
                </a:solidFill>
                <a:latin typeface="Times New Roman" pitchFamily="34" charset="0"/>
                <a:ea typeface="Times New Roman" pitchFamily="34" charset="-122"/>
                <a:cs typeface="Times New Roman" pitchFamily="34" charset="-120"/>
              </a:rPr>
              <a:t>các lĩnh vực</a:t>
            </a:r>
            <a:endParaRPr lang="en-US" dirty="0"/>
          </a:p>
        </p:txBody>
      </p:sp>
      <p:sp>
        <p:nvSpPr>
          <p:cNvPr id="19" name="Shape 12"/>
          <p:cNvSpPr/>
          <p:nvPr/>
        </p:nvSpPr>
        <p:spPr>
          <a:xfrm>
            <a:off x="4677156" y="3465576"/>
            <a:ext cx="292608" cy="292608"/>
          </a:xfrm>
          <a:prstGeom prst="ellipse">
            <a:avLst/>
          </a:prstGeom>
          <a:solidFill>
            <a:srgbClr val="C98A1F"/>
          </a:solidFill>
          <a:ln/>
          <a:effectLst>
            <a:outerShdw blurRad="101600" dist="38100" dir="5400000" algn="bl" rotWithShape="0">
              <a:srgbClr val="0A2F5C">
                <a:alpha val="16000"/>
              </a:srgbClr>
            </a:outerShdw>
          </a:effectLst>
        </p:spPr>
      </p:sp>
      <p:pic>
        <p:nvPicPr>
          <p:cNvPr id="20" name="Image 5" descr="/sessions/tender-modest-edison/mnt/outputs/deck/icons/arrowRight_white.png"/>
          <p:cNvPicPr>
            <a:picLocks noChangeAspect="1"/>
          </p:cNvPicPr>
          <p:nvPr/>
        </p:nvPicPr>
        <p:blipFill>
          <a:blip r:embed="rId6"/>
          <a:stretch>
            <a:fillRect/>
          </a:stretch>
        </p:blipFill>
        <p:spPr>
          <a:xfrm>
            <a:off x="4750308" y="3538728"/>
            <a:ext cx="146304" cy="146304"/>
          </a:xfrm>
          <a:prstGeom prst="rect">
            <a:avLst/>
          </a:prstGeom>
        </p:spPr>
      </p:pic>
      <p:sp>
        <p:nvSpPr>
          <p:cNvPr id="21" name="Shape 13"/>
          <p:cNvSpPr/>
          <p:nvPr/>
        </p:nvSpPr>
        <p:spPr>
          <a:xfrm>
            <a:off x="4910328" y="2194560"/>
            <a:ext cx="2029968" cy="2834640"/>
          </a:xfrm>
          <a:prstGeom prst="roundRect">
            <a:avLst>
              <a:gd name="adj" fmla="val 4505"/>
            </a:avLst>
          </a:prstGeom>
          <a:solidFill>
            <a:srgbClr val="F6FAFD"/>
          </a:solidFill>
          <a:ln/>
          <a:effectLst>
            <a:outerShdw blurRad="114300" dist="38100" dir="5400000" algn="bl" rotWithShape="0">
              <a:srgbClr val="0A2F5C">
                <a:alpha val="10000"/>
              </a:srgbClr>
            </a:outerShdw>
          </a:effectLst>
        </p:spPr>
      </p:sp>
      <p:sp>
        <p:nvSpPr>
          <p:cNvPr id="22" name="Shape 14"/>
          <p:cNvSpPr/>
          <p:nvPr/>
        </p:nvSpPr>
        <p:spPr>
          <a:xfrm>
            <a:off x="5596128" y="2432304"/>
            <a:ext cx="658368" cy="658368"/>
          </a:xfrm>
          <a:prstGeom prst="ellipse">
            <a:avLst/>
          </a:prstGeom>
          <a:solidFill>
            <a:srgbClr val="0A2F5C"/>
          </a:solidFill>
          <a:ln/>
          <a:effectLst>
            <a:outerShdw blurRad="101600" dist="38100" dir="5400000" algn="bl" rotWithShape="0">
              <a:srgbClr val="0A2F5C">
                <a:alpha val="16000"/>
              </a:srgbClr>
            </a:outerShdw>
          </a:effectLst>
        </p:spPr>
      </p:sp>
      <p:pic>
        <p:nvPicPr>
          <p:cNvPr id="23" name="Image 6" descr="/sessions/tender-modest-edison/mnt/outputs/deck/icons/warning_white.png"/>
          <p:cNvPicPr>
            <a:picLocks noChangeAspect="1"/>
          </p:cNvPicPr>
          <p:nvPr/>
        </p:nvPicPr>
        <p:blipFill>
          <a:blip r:embed="rId8"/>
          <a:stretch>
            <a:fillRect/>
          </a:stretch>
        </p:blipFill>
        <p:spPr>
          <a:xfrm>
            <a:off x="5760720" y="2596896"/>
            <a:ext cx="329184" cy="329184"/>
          </a:xfrm>
          <a:prstGeom prst="rect">
            <a:avLst/>
          </a:prstGeom>
        </p:spPr>
      </p:pic>
      <p:sp>
        <p:nvSpPr>
          <p:cNvPr id="24" name="Text 15"/>
          <p:cNvSpPr/>
          <p:nvPr/>
        </p:nvSpPr>
        <p:spPr>
          <a:xfrm>
            <a:off x="4910328" y="3218688"/>
            <a:ext cx="2029968" cy="502920"/>
          </a:xfrm>
          <a:prstGeom prst="rect">
            <a:avLst/>
          </a:prstGeom>
          <a:noFill/>
          <a:ln/>
        </p:spPr>
        <p:txBody>
          <a:bodyPr wrap="square" lIns="0" tIns="0" rIns="0" bIns="0" rtlCol="0" anchor="ctr"/>
          <a:lstStyle/>
          <a:p>
            <a:pPr marL="0" indent="0" algn="ctr">
              <a:buNone/>
            </a:pPr>
            <a:r>
              <a:rPr lang="en-US" sz="2600" b="1" dirty="0">
                <a:solidFill>
                  <a:srgbClr val="0A7C99"/>
                </a:solidFill>
                <a:latin typeface="Times New Roman" pitchFamily="34" charset="0"/>
                <a:ea typeface="Times New Roman" pitchFamily="34" charset="-122"/>
                <a:cs typeface="Times New Roman" pitchFamily="34" charset="-120"/>
              </a:rPr>
              <a:t>C</a:t>
            </a:r>
            <a:endParaRPr lang="en-US" sz="2600" dirty="0"/>
          </a:p>
        </p:txBody>
      </p:sp>
      <p:sp>
        <p:nvSpPr>
          <p:cNvPr id="25" name="Text 16"/>
          <p:cNvSpPr/>
          <p:nvPr/>
        </p:nvSpPr>
        <p:spPr>
          <a:xfrm>
            <a:off x="5001768" y="3730752"/>
            <a:ext cx="1847088" cy="1188720"/>
          </a:xfrm>
          <a:prstGeom prst="rect">
            <a:avLst/>
          </a:prstGeom>
          <a:noFill/>
          <a:ln/>
        </p:spPr>
        <p:txBody>
          <a:bodyPr wrap="square" lIns="0" tIns="0" rIns="0" bIns="0" rtlCol="0" anchor="t"/>
          <a:lstStyle/>
          <a:p>
            <a:pPr marL="0" indent="0" algn="ctr">
              <a:lnSpc>
                <a:spcPct val="115000"/>
              </a:lnSpc>
              <a:buNone/>
            </a:pPr>
            <a:r>
              <a:rPr lang="en-US" b="1" dirty="0">
                <a:solidFill>
                  <a:srgbClr val="0A2F5C"/>
                </a:solidFill>
                <a:latin typeface="Times New Roman" pitchFamily="34" charset="0"/>
                <a:ea typeface="Times New Roman" pitchFamily="34" charset="-122"/>
                <a:cs typeface="Times New Roman" pitchFamily="34" charset="-120"/>
              </a:rPr>
              <a:t>Đánh giá chung,</a:t>
            </a:r>
            <a:endParaRPr lang="en-US" dirty="0"/>
          </a:p>
          <a:p>
            <a:pPr marL="0" indent="0" algn="ctr">
              <a:lnSpc>
                <a:spcPct val="115000"/>
              </a:lnSpc>
              <a:buNone/>
            </a:pPr>
            <a:r>
              <a:rPr lang="en-US" b="1" dirty="0">
                <a:solidFill>
                  <a:srgbClr val="0A2F5C"/>
                </a:solidFill>
                <a:latin typeface="Times New Roman" pitchFamily="34" charset="0"/>
                <a:ea typeface="Times New Roman" pitchFamily="34" charset="-122"/>
                <a:cs typeface="Times New Roman" pitchFamily="34" charset="-120"/>
              </a:rPr>
              <a:t>tồn tại, nguyên nhân</a:t>
            </a:r>
            <a:endParaRPr lang="en-US" dirty="0"/>
          </a:p>
        </p:txBody>
      </p:sp>
      <p:sp>
        <p:nvSpPr>
          <p:cNvPr id="26" name="Shape 17"/>
          <p:cNvSpPr/>
          <p:nvPr/>
        </p:nvSpPr>
        <p:spPr>
          <a:xfrm>
            <a:off x="6880860" y="3465576"/>
            <a:ext cx="292608" cy="292608"/>
          </a:xfrm>
          <a:prstGeom prst="ellipse">
            <a:avLst/>
          </a:prstGeom>
          <a:solidFill>
            <a:srgbClr val="C98A1F"/>
          </a:solidFill>
          <a:ln/>
          <a:effectLst>
            <a:outerShdw blurRad="101600" dist="38100" dir="5400000" algn="bl" rotWithShape="0">
              <a:srgbClr val="0A2F5C">
                <a:alpha val="16000"/>
              </a:srgbClr>
            </a:outerShdw>
          </a:effectLst>
        </p:spPr>
      </p:sp>
      <p:pic>
        <p:nvPicPr>
          <p:cNvPr id="27" name="Image 7" descr="/sessions/tender-modest-edison/mnt/outputs/deck/icons/arrowRight_white.png"/>
          <p:cNvPicPr>
            <a:picLocks noChangeAspect="1"/>
          </p:cNvPicPr>
          <p:nvPr/>
        </p:nvPicPr>
        <p:blipFill>
          <a:blip r:embed="rId6"/>
          <a:stretch>
            <a:fillRect/>
          </a:stretch>
        </p:blipFill>
        <p:spPr>
          <a:xfrm>
            <a:off x="6954012" y="3538728"/>
            <a:ext cx="146304" cy="146304"/>
          </a:xfrm>
          <a:prstGeom prst="rect">
            <a:avLst/>
          </a:prstGeom>
        </p:spPr>
      </p:pic>
      <p:sp>
        <p:nvSpPr>
          <p:cNvPr id="28" name="Shape 18"/>
          <p:cNvSpPr/>
          <p:nvPr/>
        </p:nvSpPr>
        <p:spPr>
          <a:xfrm>
            <a:off x="7114032" y="2194560"/>
            <a:ext cx="2029968" cy="2834640"/>
          </a:xfrm>
          <a:prstGeom prst="roundRect">
            <a:avLst>
              <a:gd name="adj" fmla="val 4505"/>
            </a:avLst>
          </a:prstGeom>
          <a:solidFill>
            <a:srgbClr val="F6FAFD"/>
          </a:solidFill>
          <a:ln/>
          <a:effectLst>
            <a:outerShdw blurRad="114300" dist="38100" dir="5400000" algn="bl" rotWithShape="0">
              <a:srgbClr val="0A2F5C">
                <a:alpha val="10000"/>
              </a:srgbClr>
            </a:outerShdw>
          </a:effectLst>
        </p:spPr>
      </p:sp>
      <p:sp>
        <p:nvSpPr>
          <p:cNvPr id="29" name="Shape 19"/>
          <p:cNvSpPr/>
          <p:nvPr/>
        </p:nvSpPr>
        <p:spPr>
          <a:xfrm>
            <a:off x="7799832" y="2432304"/>
            <a:ext cx="658368" cy="658368"/>
          </a:xfrm>
          <a:prstGeom prst="ellipse">
            <a:avLst/>
          </a:prstGeom>
          <a:solidFill>
            <a:srgbClr val="0A2F5C"/>
          </a:solidFill>
          <a:ln/>
          <a:effectLst>
            <a:outerShdw blurRad="101600" dist="38100" dir="5400000" algn="bl" rotWithShape="0">
              <a:srgbClr val="0A2F5C">
                <a:alpha val="16000"/>
              </a:srgbClr>
            </a:outerShdw>
          </a:effectLst>
        </p:spPr>
      </p:sp>
      <p:pic>
        <p:nvPicPr>
          <p:cNvPr id="30" name="Image 8" descr="/sessions/tender-modest-edison/mnt/outputs/deck/icons/bullseye_white.png"/>
          <p:cNvPicPr>
            <a:picLocks noChangeAspect="1"/>
          </p:cNvPicPr>
          <p:nvPr/>
        </p:nvPicPr>
        <p:blipFill>
          <a:blip r:embed="rId9"/>
          <a:stretch>
            <a:fillRect/>
          </a:stretch>
        </p:blipFill>
        <p:spPr>
          <a:xfrm>
            <a:off x="7964424" y="2596896"/>
            <a:ext cx="329184" cy="329184"/>
          </a:xfrm>
          <a:prstGeom prst="rect">
            <a:avLst/>
          </a:prstGeom>
        </p:spPr>
      </p:pic>
      <p:sp>
        <p:nvSpPr>
          <p:cNvPr id="31" name="Text 20"/>
          <p:cNvSpPr/>
          <p:nvPr/>
        </p:nvSpPr>
        <p:spPr>
          <a:xfrm>
            <a:off x="7114032" y="3218688"/>
            <a:ext cx="2029968" cy="502920"/>
          </a:xfrm>
          <a:prstGeom prst="rect">
            <a:avLst/>
          </a:prstGeom>
          <a:noFill/>
          <a:ln/>
        </p:spPr>
        <p:txBody>
          <a:bodyPr wrap="square" lIns="0" tIns="0" rIns="0" bIns="0" rtlCol="0" anchor="ctr"/>
          <a:lstStyle/>
          <a:p>
            <a:pPr marL="0" indent="0" algn="ctr">
              <a:buNone/>
            </a:pPr>
            <a:r>
              <a:rPr lang="en-US" sz="2600" b="1" dirty="0">
                <a:solidFill>
                  <a:srgbClr val="0A7C99"/>
                </a:solidFill>
                <a:latin typeface="Times New Roman" pitchFamily="34" charset="0"/>
                <a:ea typeface="Times New Roman" pitchFamily="34" charset="-122"/>
                <a:cs typeface="Times New Roman" pitchFamily="34" charset="-120"/>
              </a:rPr>
              <a:t>D</a:t>
            </a:r>
            <a:endParaRPr lang="en-US" sz="2600" dirty="0"/>
          </a:p>
        </p:txBody>
      </p:sp>
      <p:sp>
        <p:nvSpPr>
          <p:cNvPr id="32" name="Text 21"/>
          <p:cNvSpPr/>
          <p:nvPr/>
        </p:nvSpPr>
        <p:spPr>
          <a:xfrm>
            <a:off x="7205472" y="3730752"/>
            <a:ext cx="1847088" cy="1188720"/>
          </a:xfrm>
          <a:prstGeom prst="rect">
            <a:avLst/>
          </a:prstGeom>
          <a:noFill/>
          <a:ln/>
        </p:spPr>
        <p:txBody>
          <a:bodyPr wrap="square" lIns="0" tIns="0" rIns="0" bIns="0" rtlCol="0" anchor="t"/>
          <a:lstStyle/>
          <a:p>
            <a:pPr marL="0" indent="0" algn="ctr">
              <a:lnSpc>
                <a:spcPct val="115000"/>
              </a:lnSpc>
              <a:buNone/>
            </a:pPr>
            <a:r>
              <a:rPr lang="en-US" b="1" dirty="0">
                <a:solidFill>
                  <a:srgbClr val="0A2F5C"/>
                </a:solidFill>
                <a:latin typeface="Times New Roman" pitchFamily="34" charset="0"/>
                <a:ea typeface="Times New Roman" pitchFamily="34" charset="-122"/>
                <a:cs typeface="Times New Roman" pitchFamily="34" charset="-120"/>
              </a:rPr>
              <a:t>Nhiệm vụ trọng tâm</a:t>
            </a:r>
            <a:endParaRPr lang="en-US" dirty="0"/>
          </a:p>
          <a:p>
            <a:pPr marL="0" indent="0" algn="ctr">
              <a:lnSpc>
                <a:spcPct val="115000"/>
              </a:lnSpc>
              <a:buNone/>
            </a:pPr>
            <a:r>
              <a:rPr lang="en-US" b="1" dirty="0">
                <a:solidFill>
                  <a:srgbClr val="0A2F5C"/>
                </a:solidFill>
                <a:latin typeface="Times New Roman" pitchFamily="34" charset="0"/>
                <a:ea typeface="Times New Roman" pitchFamily="34" charset="-122"/>
                <a:cs typeface="Times New Roman" pitchFamily="34" charset="-120"/>
              </a:rPr>
              <a:t>6 tháng cuối năm</a:t>
            </a:r>
            <a:endParaRPr lang="en-US" dirty="0"/>
          </a:p>
        </p:txBody>
      </p:sp>
      <p:sp>
        <p:nvSpPr>
          <p:cNvPr id="33" name="Shape 22"/>
          <p:cNvSpPr/>
          <p:nvPr/>
        </p:nvSpPr>
        <p:spPr>
          <a:xfrm>
            <a:off x="9084564" y="3465576"/>
            <a:ext cx="292608" cy="292608"/>
          </a:xfrm>
          <a:prstGeom prst="ellipse">
            <a:avLst/>
          </a:prstGeom>
          <a:solidFill>
            <a:srgbClr val="C98A1F"/>
          </a:solidFill>
          <a:ln/>
          <a:effectLst>
            <a:outerShdw blurRad="101600" dist="38100" dir="5400000" algn="bl" rotWithShape="0">
              <a:srgbClr val="0A2F5C">
                <a:alpha val="16000"/>
              </a:srgbClr>
            </a:outerShdw>
          </a:effectLst>
        </p:spPr>
      </p:sp>
      <p:pic>
        <p:nvPicPr>
          <p:cNvPr id="34" name="Image 9" descr="/sessions/tender-modest-edison/mnt/outputs/deck/icons/arrowRight_white.png"/>
          <p:cNvPicPr>
            <a:picLocks noChangeAspect="1"/>
          </p:cNvPicPr>
          <p:nvPr/>
        </p:nvPicPr>
        <p:blipFill>
          <a:blip r:embed="rId6"/>
          <a:stretch>
            <a:fillRect/>
          </a:stretch>
        </p:blipFill>
        <p:spPr>
          <a:xfrm>
            <a:off x="9157716" y="3538728"/>
            <a:ext cx="146304" cy="146304"/>
          </a:xfrm>
          <a:prstGeom prst="rect">
            <a:avLst/>
          </a:prstGeom>
        </p:spPr>
      </p:pic>
      <p:sp>
        <p:nvSpPr>
          <p:cNvPr id="35" name="Shape 23"/>
          <p:cNvSpPr/>
          <p:nvPr/>
        </p:nvSpPr>
        <p:spPr>
          <a:xfrm>
            <a:off x="9317736" y="2194560"/>
            <a:ext cx="2029968" cy="2834640"/>
          </a:xfrm>
          <a:prstGeom prst="roundRect">
            <a:avLst>
              <a:gd name="adj" fmla="val 4505"/>
            </a:avLst>
          </a:prstGeom>
          <a:solidFill>
            <a:srgbClr val="F6FAFD"/>
          </a:solidFill>
          <a:ln/>
          <a:effectLst>
            <a:outerShdw blurRad="114300" dist="38100" dir="5400000" algn="bl" rotWithShape="0">
              <a:srgbClr val="0A2F5C">
                <a:alpha val="10000"/>
              </a:srgbClr>
            </a:outerShdw>
          </a:effectLst>
        </p:spPr>
      </p:sp>
      <p:sp>
        <p:nvSpPr>
          <p:cNvPr id="36" name="Shape 24"/>
          <p:cNvSpPr/>
          <p:nvPr/>
        </p:nvSpPr>
        <p:spPr>
          <a:xfrm>
            <a:off x="10003536" y="2432304"/>
            <a:ext cx="658368" cy="658368"/>
          </a:xfrm>
          <a:prstGeom prst="ellipse">
            <a:avLst/>
          </a:prstGeom>
          <a:solidFill>
            <a:srgbClr val="C98A1F"/>
          </a:solidFill>
          <a:ln/>
          <a:effectLst>
            <a:outerShdw blurRad="101600" dist="38100" dir="5400000" algn="bl" rotWithShape="0">
              <a:srgbClr val="0A2F5C">
                <a:alpha val="16000"/>
              </a:srgbClr>
            </a:outerShdw>
          </a:effectLst>
        </p:spPr>
      </p:sp>
      <p:pic>
        <p:nvPicPr>
          <p:cNvPr id="37" name="Image 10" descr="/sessions/tender-modest-edison/mnt/outputs/deck/icons/handshake_white.png"/>
          <p:cNvPicPr>
            <a:picLocks noChangeAspect="1"/>
          </p:cNvPicPr>
          <p:nvPr/>
        </p:nvPicPr>
        <p:blipFill>
          <a:blip r:embed="rId10"/>
          <a:stretch>
            <a:fillRect/>
          </a:stretch>
        </p:blipFill>
        <p:spPr>
          <a:xfrm>
            <a:off x="10168128" y="2596896"/>
            <a:ext cx="329184" cy="329184"/>
          </a:xfrm>
          <a:prstGeom prst="rect">
            <a:avLst/>
          </a:prstGeom>
        </p:spPr>
      </p:pic>
      <p:sp>
        <p:nvSpPr>
          <p:cNvPr id="38" name="Text 25"/>
          <p:cNvSpPr/>
          <p:nvPr/>
        </p:nvSpPr>
        <p:spPr>
          <a:xfrm>
            <a:off x="9317736" y="3218688"/>
            <a:ext cx="2029968" cy="502920"/>
          </a:xfrm>
          <a:prstGeom prst="rect">
            <a:avLst/>
          </a:prstGeom>
          <a:noFill/>
          <a:ln/>
        </p:spPr>
        <p:txBody>
          <a:bodyPr wrap="square" lIns="0" tIns="0" rIns="0" bIns="0" rtlCol="0" anchor="ctr"/>
          <a:lstStyle/>
          <a:p>
            <a:pPr marL="0" indent="0" algn="ctr">
              <a:buNone/>
            </a:pPr>
            <a:r>
              <a:rPr lang="en-US" sz="2600" b="1" dirty="0">
                <a:solidFill>
                  <a:srgbClr val="0A7C99"/>
                </a:solidFill>
                <a:latin typeface="Times New Roman" pitchFamily="34" charset="0"/>
                <a:ea typeface="Times New Roman" pitchFamily="34" charset="-122"/>
                <a:cs typeface="Times New Roman" pitchFamily="34" charset="-120"/>
              </a:rPr>
              <a:t>E</a:t>
            </a:r>
            <a:endParaRPr lang="en-US" sz="2600" dirty="0"/>
          </a:p>
        </p:txBody>
      </p:sp>
      <p:sp>
        <p:nvSpPr>
          <p:cNvPr id="39" name="Text 26"/>
          <p:cNvSpPr/>
          <p:nvPr/>
        </p:nvSpPr>
        <p:spPr>
          <a:xfrm>
            <a:off x="9409176" y="3730752"/>
            <a:ext cx="1847088" cy="1188720"/>
          </a:xfrm>
          <a:prstGeom prst="rect">
            <a:avLst/>
          </a:prstGeom>
          <a:noFill/>
          <a:ln/>
        </p:spPr>
        <p:txBody>
          <a:bodyPr wrap="square" lIns="0" tIns="0" rIns="0" bIns="0" rtlCol="0" anchor="t"/>
          <a:lstStyle/>
          <a:p>
            <a:pPr marL="0" indent="0" algn="ctr">
              <a:lnSpc>
                <a:spcPct val="115000"/>
              </a:lnSpc>
              <a:buNone/>
            </a:pPr>
            <a:r>
              <a:rPr lang="en-US" b="1" dirty="0">
                <a:solidFill>
                  <a:srgbClr val="0A2F5C"/>
                </a:solidFill>
                <a:latin typeface="Times New Roman" pitchFamily="34" charset="0"/>
                <a:ea typeface="Times New Roman" pitchFamily="34" charset="-122"/>
                <a:cs typeface="Times New Roman" pitchFamily="34" charset="-120"/>
              </a:rPr>
              <a:t>Đề xuất,</a:t>
            </a:r>
            <a:endParaRPr lang="en-US" dirty="0"/>
          </a:p>
          <a:p>
            <a:pPr marL="0" indent="0" algn="ctr">
              <a:lnSpc>
                <a:spcPct val="115000"/>
              </a:lnSpc>
              <a:buNone/>
            </a:pPr>
            <a:r>
              <a:rPr lang="en-US" b="1" dirty="0">
                <a:solidFill>
                  <a:srgbClr val="0A2F5C"/>
                </a:solidFill>
                <a:latin typeface="Times New Roman" pitchFamily="34" charset="0"/>
                <a:ea typeface="Times New Roman" pitchFamily="34" charset="-122"/>
                <a:cs typeface="Times New Roman" pitchFamily="34" charset="-120"/>
              </a:rPr>
              <a:t>kiến nghị</a:t>
            </a:r>
            <a:endParaRPr lang="en-US" dirty="0"/>
          </a:p>
        </p:txBody>
      </p:sp>
      <p:sp>
        <p:nvSpPr>
          <p:cNvPr id="40" name="Text 27"/>
          <p:cNvSpPr/>
          <p:nvPr/>
        </p:nvSpPr>
        <p:spPr>
          <a:xfrm>
            <a:off x="502920" y="5349240"/>
            <a:ext cx="11183112" cy="457200"/>
          </a:xfrm>
          <a:prstGeom prst="rect">
            <a:avLst/>
          </a:prstGeom>
          <a:noFill/>
          <a:ln/>
        </p:spPr>
        <p:txBody>
          <a:bodyPr wrap="square" lIns="0" tIns="0" rIns="0" bIns="0" rtlCol="0" anchor="ctr"/>
          <a:lstStyle/>
          <a:p>
            <a:pPr marL="0" indent="0" algn="ctr">
              <a:buNone/>
            </a:pPr>
            <a:r>
              <a:rPr lang="en-US" i="1" dirty="0">
                <a:solidFill>
                  <a:srgbClr val="5B7A99"/>
                </a:solidFill>
                <a:latin typeface="Times New Roman" pitchFamily="34" charset="0"/>
                <a:ea typeface="Times New Roman" pitchFamily="34" charset="-122"/>
                <a:cs typeface="Times New Roman" pitchFamily="34" charset="-120"/>
              </a:rPr>
              <a:t>Báo cáo trình bày lần lượt 5 phần theo đúng trình tự đã được phê duyệt, từ kết quả thực hiện đến định hướng và kiến nghị.</a:t>
            </a:r>
            <a:endParaRPr lang="en-US" dirty="0"/>
          </a:p>
        </p:txBody>
      </p:sp>
      <p:sp>
        <p:nvSpPr>
          <p:cNvPr id="42" name="Text 29"/>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03 / 30</a:t>
            </a:r>
            <a:endParaRPr lang="en-US" sz="1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0A2F5C"/>
        </a:solidFill>
        <a:effectLst/>
      </p:bgPr>
    </p:bg>
    <p:spTree>
      <p:nvGrpSpPr>
        <p:cNvPr id="1" name=""/>
        <p:cNvGrpSpPr/>
        <p:nvPr/>
      </p:nvGrpSpPr>
      <p:grpSpPr>
        <a:xfrm>
          <a:off x="0" y="0"/>
          <a:ext cx="0" cy="0"/>
          <a:chOff x="0" y="0"/>
          <a:chExt cx="0" cy="0"/>
        </a:xfrm>
      </p:grpSpPr>
      <p:pic>
        <p:nvPicPr>
          <p:cNvPr id="2" name="Image 0" descr="/sessions/tender-modest-edison/mnt/outputs/deck/bg/bg_dark.png"/>
          <p:cNvPicPr>
            <a:picLocks noChangeAspect="1"/>
          </p:cNvPicPr>
          <p:nvPr/>
        </p:nvPicPr>
        <p:blipFill>
          <a:blip r:embed="rId3"/>
          <a:stretch>
            <a:fillRect/>
          </a:stretch>
        </p:blipFill>
        <p:spPr>
          <a:xfrm>
            <a:off x="0" y="0"/>
            <a:ext cx="12191695" cy="6858000"/>
          </a:xfrm>
          <a:prstGeom prst="rect">
            <a:avLst/>
          </a:prstGeom>
        </p:spPr>
      </p:pic>
      <p:sp>
        <p:nvSpPr>
          <p:cNvPr id="3" name="Shape 0"/>
          <p:cNvSpPr/>
          <p:nvPr/>
        </p:nvSpPr>
        <p:spPr>
          <a:xfrm>
            <a:off x="5570525" y="1760220"/>
            <a:ext cx="1051560" cy="1051560"/>
          </a:xfrm>
          <a:prstGeom prst="ellipse">
            <a:avLst/>
          </a:prstGeom>
          <a:solidFill>
            <a:srgbClr val="F2C572"/>
          </a:solidFill>
          <a:ln/>
          <a:effectLst>
            <a:outerShdw blurRad="101600" dist="38100" dir="5400000" algn="bl" rotWithShape="0">
              <a:srgbClr val="0A2F5C">
                <a:alpha val="16000"/>
              </a:srgbClr>
            </a:outerShdw>
          </a:effectLst>
        </p:spPr>
      </p:sp>
      <p:pic>
        <p:nvPicPr>
          <p:cNvPr id="4" name="Image 1" descr="/sessions/tender-modest-edison/mnt/outputs/deck/icons/check_navy.png"/>
          <p:cNvPicPr>
            <a:picLocks noChangeAspect="1"/>
          </p:cNvPicPr>
          <p:nvPr/>
        </p:nvPicPr>
        <p:blipFill>
          <a:blip r:embed="rId4"/>
          <a:stretch>
            <a:fillRect/>
          </a:stretch>
        </p:blipFill>
        <p:spPr>
          <a:xfrm>
            <a:off x="5833415" y="2023110"/>
            <a:ext cx="525780" cy="525780"/>
          </a:xfrm>
          <a:prstGeom prst="rect">
            <a:avLst/>
          </a:prstGeom>
        </p:spPr>
      </p:pic>
      <p:sp>
        <p:nvSpPr>
          <p:cNvPr id="5" name="Text 1"/>
          <p:cNvSpPr/>
          <p:nvPr/>
        </p:nvSpPr>
        <p:spPr>
          <a:xfrm>
            <a:off x="731520" y="3200400"/>
            <a:ext cx="10725912" cy="868680"/>
          </a:xfrm>
          <a:prstGeom prst="rect">
            <a:avLst/>
          </a:prstGeom>
          <a:noFill/>
          <a:ln/>
        </p:spPr>
        <p:txBody>
          <a:bodyPr wrap="square" lIns="0" tIns="0" rIns="0" bIns="0" rtlCol="0" anchor="ctr"/>
          <a:lstStyle/>
          <a:p>
            <a:pPr marL="0" indent="0" algn="ctr">
              <a:buNone/>
            </a:pPr>
            <a:r>
              <a:rPr lang="en-US" sz="3800" b="1" dirty="0">
                <a:solidFill>
                  <a:srgbClr val="FFFFFF"/>
                </a:solidFill>
                <a:latin typeface="Times New Roman" pitchFamily="34" charset="0"/>
                <a:ea typeface="Times New Roman" pitchFamily="34" charset="-122"/>
                <a:cs typeface="Times New Roman" pitchFamily="34" charset="-120"/>
              </a:rPr>
              <a:t>XIN TRÂN TRỌNG CẢM ƠN!</a:t>
            </a:r>
            <a:endParaRPr lang="en-US" sz="3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A · MỤC I</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Công tác chỉ đạo, điều hành</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users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572768"/>
            <a:ext cx="5532120" cy="2788920"/>
          </a:xfrm>
          <a:prstGeom prst="roundRect">
            <a:avLst>
              <a:gd name="adj" fmla="val 2623"/>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58368" y="1728216"/>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calendar_white.png"/>
          <p:cNvPicPr>
            <a:picLocks noChangeAspect="1"/>
          </p:cNvPicPr>
          <p:nvPr/>
        </p:nvPicPr>
        <p:blipFill>
          <a:blip r:embed="rId5"/>
          <a:stretch>
            <a:fillRect/>
          </a:stretch>
        </p:blipFill>
        <p:spPr>
          <a:xfrm>
            <a:off x="772668" y="1842516"/>
            <a:ext cx="228600" cy="228600"/>
          </a:xfrm>
          <a:prstGeom prst="rect">
            <a:avLst/>
          </a:prstGeom>
        </p:spPr>
      </p:pic>
      <p:sp>
        <p:nvSpPr>
          <p:cNvPr id="10" name="Text 5"/>
          <p:cNvSpPr/>
          <p:nvPr/>
        </p:nvSpPr>
        <p:spPr>
          <a:xfrm>
            <a:off x="1252727" y="1728216"/>
            <a:ext cx="4798021"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anose="02020603050405020304" pitchFamily="18" charset="0"/>
                <a:ea typeface="Times New Roman" pitchFamily="34" charset="-122"/>
                <a:cs typeface="Times New Roman" panose="02020603050405020304" pitchFamily="18" charset="0"/>
              </a:rPr>
              <a:t>03 phiên họp định kỳ của Ban Chỉ đạo</a:t>
            </a:r>
            <a:endParaRPr lang="en-US" dirty="0">
              <a:latin typeface="Times New Roman" panose="02020603050405020304" pitchFamily="18" charset="0"/>
              <a:cs typeface="Times New Roman" panose="02020603050405020304" pitchFamily="18" charset="0"/>
            </a:endParaRPr>
          </a:p>
        </p:txBody>
      </p:sp>
      <p:sp>
        <p:nvSpPr>
          <p:cNvPr id="11" name="Text 6"/>
          <p:cNvSpPr/>
          <p:nvPr/>
        </p:nvSpPr>
        <p:spPr>
          <a:xfrm>
            <a:off x="722375" y="2231136"/>
            <a:ext cx="5292075" cy="194767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02/4/2026: Hội nghị thường kỳ đánh giá Quý I, triển khai nhiệm vụ Quý II do Bí thư Đảng ủy, Trưởng BCĐ chủ trì</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04/5/2026: Giao ban Thường trực Đảng ủy về TTHC và chuyển đổi số</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07/5/2026: Làm việc với Trung tâm Phục vụ hành chính công</a:t>
            </a:r>
            <a:endParaRPr lang="en-US" dirty="0">
              <a:latin typeface="Times New Roman" panose="02020603050405020304" pitchFamily="18" charset="0"/>
              <a:cs typeface="Times New Roman" panose="02020603050405020304" pitchFamily="18" charset="0"/>
            </a:endParaRPr>
          </a:p>
        </p:txBody>
      </p:sp>
      <p:sp>
        <p:nvSpPr>
          <p:cNvPr id="12" name="Shape 7"/>
          <p:cNvSpPr/>
          <p:nvPr/>
        </p:nvSpPr>
        <p:spPr>
          <a:xfrm>
            <a:off x="6172200" y="1572768"/>
            <a:ext cx="4599432" cy="2788920"/>
          </a:xfrm>
          <a:prstGeom prst="roundRect">
            <a:avLst>
              <a:gd name="adj" fmla="val 2623"/>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6327648" y="1728216"/>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14" name="Image 3" descr="/sessions/tender-modest-edison/mnt/outputs/deck/icons/bullhorn_white.png"/>
          <p:cNvPicPr>
            <a:picLocks noChangeAspect="1"/>
          </p:cNvPicPr>
          <p:nvPr/>
        </p:nvPicPr>
        <p:blipFill>
          <a:blip r:embed="rId6"/>
          <a:stretch>
            <a:fillRect/>
          </a:stretch>
        </p:blipFill>
        <p:spPr>
          <a:xfrm>
            <a:off x="6441948" y="1842516"/>
            <a:ext cx="228600" cy="228600"/>
          </a:xfrm>
          <a:prstGeom prst="rect">
            <a:avLst/>
          </a:prstGeom>
        </p:spPr>
      </p:pic>
      <p:sp>
        <p:nvSpPr>
          <p:cNvPr id="15" name="Text 9"/>
          <p:cNvSpPr/>
          <p:nvPr/>
        </p:nvSpPr>
        <p:spPr>
          <a:xfrm>
            <a:off x="6922008" y="1728216"/>
            <a:ext cx="3828916"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anose="02020603050405020304" pitchFamily="18" charset="0"/>
                <a:ea typeface="Times New Roman" pitchFamily="34" charset="-122"/>
                <a:cs typeface="Times New Roman" panose="02020603050405020304" pitchFamily="18" charset="0"/>
              </a:rPr>
              <a:t>Tuyên truyền đa kênh</a:t>
            </a:r>
            <a:endParaRPr lang="en-US" dirty="0">
              <a:latin typeface="Times New Roman" panose="02020603050405020304" pitchFamily="18" charset="0"/>
              <a:cs typeface="Times New Roman" panose="02020603050405020304" pitchFamily="18" charset="0"/>
            </a:endParaRPr>
          </a:p>
        </p:txBody>
      </p:sp>
      <p:sp>
        <p:nvSpPr>
          <p:cNvPr id="16" name="Text 10"/>
          <p:cNvSpPr/>
          <p:nvPr/>
        </p:nvSpPr>
        <p:spPr>
          <a:xfrm>
            <a:off x="6391656" y="2231136"/>
            <a:ext cx="4379976" cy="194767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Sinh hoạt chi bộ định kỳ, chuyên đề riêng về CĐS</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59 loa truyền thanh thôn, cổng TTĐT, fanpage xã</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Phong trào "Bình dân học vụ số", "Người bản số" đến tận thôn, bản</a:t>
            </a:r>
            <a:endParaRPr lang="en-US" dirty="0">
              <a:latin typeface="Times New Roman" panose="02020603050405020304" pitchFamily="18" charset="0"/>
              <a:cs typeface="Times New Roman" panose="02020603050405020304" pitchFamily="18" charset="0"/>
            </a:endParaRPr>
          </a:p>
        </p:txBody>
      </p:sp>
      <p:sp>
        <p:nvSpPr>
          <p:cNvPr id="17" name="Shape 11"/>
          <p:cNvSpPr/>
          <p:nvPr/>
        </p:nvSpPr>
        <p:spPr>
          <a:xfrm>
            <a:off x="502920" y="4553711"/>
            <a:ext cx="2651760" cy="1666979"/>
          </a:xfrm>
          <a:prstGeom prst="roundRect">
            <a:avLst>
              <a:gd name="adj" fmla="val 5806"/>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676656" y="4709160"/>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9" name="Image 4" descr="/sessions/tender-modest-edison/mnt/outputs/deck/icons/balance_white.png"/>
          <p:cNvPicPr>
            <a:picLocks noChangeAspect="1"/>
          </p:cNvPicPr>
          <p:nvPr/>
        </p:nvPicPr>
        <p:blipFill>
          <a:blip r:embed="rId7"/>
          <a:stretch>
            <a:fillRect/>
          </a:stretch>
        </p:blipFill>
        <p:spPr>
          <a:xfrm>
            <a:off x="790956" y="4823460"/>
            <a:ext cx="228600" cy="228600"/>
          </a:xfrm>
          <a:prstGeom prst="rect">
            <a:avLst/>
          </a:prstGeom>
        </p:spPr>
      </p:pic>
      <p:sp>
        <p:nvSpPr>
          <p:cNvPr id="20" name="Text 13"/>
          <p:cNvSpPr/>
          <p:nvPr/>
        </p:nvSpPr>
        <p:spPr>
          <a:xfrm>
            <a:off x="1261872" y="4772152"/>
            <a:ext cx="2359152" cy="333756"/>
          </a:xfrm>
          <a:prstGeom prst="rect">
            <a:avLst/>
          </a:prstGeom>
          <a:noFill/>
          <a:ln/>
        </p:spPr>
        <p:txBody>
          <a:bodyPr wrap="square" lIns="0" tIns="0" rIns="0" bIns="0" rtlCol="0" anchor="t"/>
          <a:lstStyle/>
          <a:p>
            <a:pPr marL="0" indent="0" algn="l">
              <a:lnSpc>
                <a:spcPct val="105000"/>
              </a:lnSpc>
              <a:buNone/>
            </a:pPr>
            <a:r>
              <a:rPr lang="en-US" sz="1800" b="1" dirty="0">
                <a:solidFill>
                  <a:srgbClr val="0A2F5C"/>
                </a:solidFill>
                <a:latin typeface="Times New Roman" pitchFamily="34" charset="0"/>
                <a:ea typeface="Times New Roman" pitchFamily="34" charset="-122"/>
                <a:cs typeface="Times New Roman" pitchFamily="34" charset="-120"/>
              </a:rPr>
              <a:t>Sáu rõ</a:t>
            </a:r>
            <a:endParaRPr lang="en-US" sz="1800" dirty="0"/>
          </a:p>
        </p:txBody>
      </p:sp>
      <p:sp>
        <p:nvSpPr>
          <p:cNvPr id="21" name="Text 14"/>
          <p:cNvSpPr/>
          <p:nvPr/>
        </p:nvSpPr>
        <p:spPr>
          <a:xfrm>
            <a:off x="649224" y="5245862"/>
            <a:ext cx="2451266" cy="292608"/>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Rõ người – việc – trách nhiệm – thời gian – kết quả – minh chứng</a:t>
            </a:r>
            <a:endParaRPr lang="en-US" dirty="0">
              <a:latin typeface="Times New Roman" panose="02020603050405020304" pitchFamily="18" charset="0"/>
              <a:cs typeface="Times New Roman" panose="02020603050405020304" pitchFamily="18" charset="0"/>
            </a:endParaRPr>
          </a:p>
        </p:txBody>
      </p:sp>
      <p:sp>
        <p:nvSpPr>
          <p:cNvPr id="22" name="Shape 15"/>
          <p:cNvSpPr/>
          <p:nvPr/>
        </p:nvSpPr>
        <p:spPr>
          <a:xfrm>
            <a:off x="3319272" y="4553712"/>
            <a:ext cx="2651760" cy="1666978"/>
          </a:xfrm>
          <a:prstGeom prst="roundRect">
            <a:avLst>
              <a:gd name="adj" fmla="val 5806"/>
            </a:avLst>
          </a:prstGeom>
          <a:solidFill>
            <a:srgbClr val="F6FAFD"/>
          </a:solidFill>
          <a:ln/>
          <a:effectLst>
            <a:outerShdw blurRad="114300" dist="38100" dir="5400000" algn="bl" rotWithShape="0">
              <a:srgbClr val="0A2F5C">
                <a:alpha val="10000"/>
              </a:srgbClr>
            </a:outerShdw>
          </a:effectLst>
        </p:spPr>
      </p:sp>
      <p:sp>
        <p:nvSpPr>
          <p:cNvPr id="23" name="Shape 16"/>
          <p:cNvSpPr/>
          <p:nvPr/>
        </p:nvSpPr>
        <p:spPr>
          <a:xfrm>
            <a:off x="3493008" y="4709160"/>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24" name="Image 5" descr="/sessions/tender-modest-edison/mnt/outputs/deck/icons/network_white.png"/>
          <p:cNvPicPr>
            <a:picLocks noChangeAspect="1"/>
          </p:cNvPicPr>
          <p:nvPr/>
        </p:nvPicPr>
        <p:blipFill>
          <a:blip r:embed="rId8"/>
          <a:stretch>
            <a:fillRect/>
          </a:stretch>
        </p:blipFill>
        <p:spPr>
          <a:xfrm>
            <a:off x="3607308" y="4823460"/>
            <a:ext cx="228600" cy="228600"/>
          </a:xfrm>
          <a:prstGeom prst="rect">
            <a:avLst/>
          </a:prstGeom>
        </p:spPr>
      </p:pic>
      <p:sp>
        <p:nvSpPr>
          <p:cNvPr id="25" name="Text 17"/>
          <p:cNvSpPr/>
          <p:nvPr/>
        </p:nvSpPr>
        <p:spPr>
          <a:xfrm>
            <a:off x="4046220" y="4755388"/>
            <a:ext cx="2359152" cy="364744"/>
          </a:xfrm>
          <a:prstGeom prst="rect">
            <a:avLst/>
          </a:prstGeom>
          <a:noFill/>
          <a:ln/>
        </p:spPr>
        <p:txBody>
          <a:bodyPr wrap="square" lIns="0" tIns="0" rIns="0" bIns="0" rtlCol="0" anchor="t"/>
          <a:lstStyle/>
          <a:p>
            <a:pPr marL="0" indent="0" algn="l">
              <a:lnSpc>
                <a:spcPct val="105000"/>
              </a:lnSpc>
              <a:buNone/>
            </a:pPr>
            <a:r>
              <a:rPr lang="en-US" sz="2000" b="1" dirty="0">
                <a:solidFill>
                  <a:srgbClr val="0A2F5C"/>
                </a:solidFill>
                <a:latin typeface="Times New Roman" pitchFamily="34" charset="0"/>
                <a:ea typeface="Times New Roman" pitchFamily="34" charset="-122"/>
                <a:cs typeface="Times New Roman" pitchFamily="34" charset="-120"/>
              </a:rPr>
              <a:t>59</a:t>
            </a:r>
            <a:endParaRPr lang="en-US" sz="2000" dirty="0"/>
          </a:p>
        </p:txBody>
      </p:sp>
      <p:sp>
        <p:nvSpPr>
          <p:cNvPr id="26" name="Text 18"/>
          <p:cNvSpPr/>
          <p:nvPr/>
        </p:nvSpPr>
        <p:spPr>
          <a:xfrm>
            <a:off x="3490064" y="5262827"/>
            <a:ext cx="2558836" cy="292608"/>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Loa truyền thanh thôn phục vụ tuyên truyền chuyển đổi số</a:t>
            </a:r>
            <a:endParaRPr lang="en-US" dirty="0">
              <a:latin typeface="Times New Roman" panose="02020603050405020304" pitchFamily="18" charset="0"/>
              <a:cs typeface="Times New Roman" panose="02020603050405020304" pitchFamily="18" charset="0"/>
            </a:endParaRPr>
          </a:p>
        </p:txBody>
      </p:sp>
      <p:sp>
        <p:nvSpPr>
          <p:cNvPr id="27" name="Shape 19"/>
          <p:cNvSpPr/>
          <p:nvPr/>
        </p:nvSpPr>
        <p:spPr>
          <a:xfrm>
            <a:off x="6172200" y="4553712"/>
            <a:ext cx="4599432" cy="1666978"/>
          </a:xfrm>
          <a:prstGeom prst="roundRect">
            <a:avLst>
              <a:gd name="adj" fmla="val 5161"/>
            </a:avLst>
          </a:prstGeom>
          <a:solidFill>
            <a:srgbClr val="F6FAFD"/>
          </a:solidFill>
          <a:ln/>
          <a:effectLst>
            <a:outerShdw blurRad="114300" dist="38100" dir="5400000" algn="bl" rotWithShape="0">
              <a:srgbClr val="0A2F5C">
                <a:alpha val="10000"/>
              </a:srgbClr>
            </a:outerShdw>
          </a:effectLst>
        </p:spPr>
      </p:sp>
      <p:sp>
        <p:nvSpPr>
          <p:cNvPr id="28" name="Shape 20"/>
          <p:cNvSpPr/>
          <p:nvPr/>
        </p:nvSpPr>
        <p:spPr>
          <a:xfrm>
            <a:off x="6364224" y="4782312"/>
            <a:ext cx="457200" cy="457200"/>
          </a:xfrm>
          <a:prstGeom prst="ellipse">
            <a:avLst/>
          </a:prstGeom>
          <a:solidFill>
            <a:srgbClr val="0A2F5C"/>
          </a:solidFill>
          <a:ln/>
          <a:effectLst>
            <a:outerShdw blurRad="101600" dist="38100" dir="5400000" algn="bl" rotWithShape="0">
              <a:srgbClr val="0A2F5C">
                <a:alpha val="16000"/>
              </a:srgbClr>
            </a:outerShdw>
          </a:effectLst>
        </p:spPr>
      </p:sp>
      <p:pic>
        <p:nvPicPr>
          <p:cNvPr id="29" name="Image 6" descr="/sessions/tender-modest-edison/mnt/outputs/deck/icons/clipboard_white.png"/>
          <p:cNvPicPr>
            <a:picLocks noChangeAspect="1"/>
          </p:cNvPicPr>
          <p:nvPr/>
        </p:nvPicPr>
        <p:blipFill>
          <a:blip r:embed="rId9"/>
          <a:stretch>
            <a:fillRect/>
          </a:stretch>
        </p:blipFill>
        <p:spPr>
          <a:xfrm>
            <a:off x="6478524" y="4896612"/>
            <a:ext cx="228600" cy="228600"/>
          </a:xfrm>
          <a:prstGeom prst="rect">
            <a:avLst/>
          </a:prstGeom>
        </p:spPr>
      </p:pic>
      <p:sp>
        <p:nvSpPr>
          <p:cNvPr id="30" name="Text 21"/>
          <p:cNvSpPr/>
          <p:nvPr/>
        </p:nvSpPr>
        <p:spPr>
          <a:xfrm>
            <a:off x="6995160" y="4736592"/>
            <a:ext cx="3695902" cy="1051560"/>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Văn phòng Đảng ủy duy trì báo cáo nhanh sáng thứ Sáu hằng tuần để nắm tiến độ, tháo gỡ khó khăn kịp thời</a:t>
            </a:r>
            <a:endParaRPr lang="en-US" dirty="0">
              <a:latin typeface="Times New Roman" panose="02020603050405020304" pitchFamily="18" charset="0"/>
              <a:cs typeface="Times New Roman" panose="02020603050405020304" pitchFamily="18" charset="0"/>
            </a:endParaRPr>
          </a:p>
        </p:txBody>
      </p:sp>
      <p:sp>
        <p:nvSpPr>
          <p:cNvPr id="32" name="Text 23"/>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04 / 30</a:t>
            </a:r>
            <a:endParaRPr lang="en-US" sz="1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A · MỤC II.1</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Nhiệm vụ cấp trên giao: Tổng quan tiến độ</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clipboard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2606040" cy="1691640"/>
          </a:xfrm>
          <a:prstGeom prst="roundRect">
            <a:avLst>
              <a:gd name="adj" fmla="val 4865"/>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76656" y="1755648"/>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tasks_white.png"/>
          <p:cNvPicPr>
            <a:picLocks noChangeAspect="1"/>
          </p:cNvPicPr>
          <p:nvPr/>
        </p:nvPicPr>
        <p:blipFill>
          <a:blip r:embed="rId5"/>
          <a:stretch>
            <a:fillRect/>
          </a:stretch>
        </p:blipFill>
        <p:spPr>
          <a:xfrm>
            <a:off x="790956" y="1869948"/>
            <a:ext cx="228600" cy="228600"/>
          </a:xfrm>
          <a:prstGeom prst="rect">
            <a:avLst/>
          </a:prstGeom>
        </p:spPr>
      </p:pic>
      <p:sp>
        <p:nvSpPr>
          <p:cNvPr id="10" name="Text 5"/>
          <p:cNvSpPr/>
          <p:nvPr/>
        </p:nvSpPr>
        <p:spPr>
          <a:xfrm>
            <a:off x="1335024" y="1733550"/>
            <a:ext cx="1627632" cy="519684"/>
          </a:xfrm>
          <a:prstGeom prst="rect">
            <a:avLst/>
          </a:prstGeom>
          <a:noFill/>
          <a:ln/>
        </p:spPr>
        <p:txBody>
          <a:bodyPr wrap="square" lIns="0" tIns="0" rIns="0" bIns="0" rtlCol="0" anchor="t"/>
          <a:lstStyle/>
          <a:p>
            <a:pPr marL="0" indent="0" algn="l">
              <a:lnSpc>
                <a:spcPct val="105000"/>
              </a:lnSpc>
              <a:buNone/>
            </a:pPr>
            <a:r>
              <a:rPr lang="en-US" sz="3000" b="1" dirty="0">
                <a:solidFill>
                  <a:srgbClr val="0A2F5C"/>
                </a:solidFill>
                <a:latin typeface="Times New Roman" pitchFamily="34" charset="0"/>
                <a:ea typeface="Times New Roman" pitchFamily="34" charset="-122"/>
                <a:cs typeface="Times New Roman" pitchFamily="34" charset="-120"/>
              </a:rPr>
              <a:t>21</a:t>
            </a:r>
            <a:endParaRPr lang="en-US" sz="3000" dirty="0"/>
          </a:p>
        </p:txBody>
      </p:sp>
      <p:sp>
        <p:nvSpPr>
          <p:cNvPr id="11" name="Text 6"/>
          <p:cNvSpPr/>
          <p:nvPr/>
        </p:nvSpPr>
        <p:spPr>
          <a:xfrm>
            <a:off x="676656" y="2396096"/>
            <a:ext cx="2313432" cy="29413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Tổng số nhiệm vụ được giao (6 thường xuyên + 15 có thời hạn)</a:t>
            </a:r>
            <a:endParaRPr lang="en-US" dirty="0">
              <a:latin typeface="Times New Roman" panose="02020603050405020304" pitchFamily="18" charset="0"/>
              <a:cs typeface="Times New Roman" panose="02020603050405020304" pitchFamily="18" charset="0"/>
            </a:endParaRPr>
          </a:p>
        </p:txBody>
      </p:sp>
      <p:sp>
        <p:nvSpPr>
          <p:cNvPr id="12" name="Shape 7"/>
          <p:cNvSpPr/>
          <p:nvPr/>
        </p:nvSpPr>
        <p:spPr>
          <a:xfrm>
            <a:off x="3246120" y="1600200"/>
            <a:ext cx="2606040" cy="1691640"/>
          </a:xfrm>
          <a:prstGeom prst="roundRect">
            <a:avLst>
              <a:gd name="adj" fmla="val 4865"/>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3419856" y="175564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14" name="Image 3" descr="/sessions/tender-modest-edison/mnt/outputs/deck/icons/check_white.png"/>
          <p:cNvPicPr>
            <a:picLocks noChangeAspect="1"/>
          </p:cNvPicPr>
          <p:nvPr/>
        </p:nvPicPr>
        <p:blipFill>
          <a:blip r:embed="rId6"/>
          <a:stretch>
            <a:fillRect/>
          </a:stretch>
        </p:blipFill>
        <p:spPr>
          <a:xfrm>
            <a:off x="3534156" y="1869948"/>
            <a:ext cx="228600" cy="228600"/>
          </a:xfrm>
          <a:prstGeom prst="rect">
            <a:avLst/>
          </a:prstGeom>
        </p:spPr>
      </p:pic>
      <p:sp>
        <p:nvSpPr>
          <p:cNvPr id="15" name="Text 9"/>
          <p:cNvSpPr/>
          <p:nvPr/>
        </p:nvSpPr>
        <p:spPr>
          <a:xfrm>
            <a:off x="3963924" y="1733550"/>
            <a:ext cx="1723644" cy="519684"/>
          </a:xfrm>
          <a:prstGeom prst="rect">
            <a:avLst/>
          </a:prstGeom>
          <a:noFill/>
          <a:ln/>
        </p:spPr>
        <p:txBody>
          <a:bodyPr wrap="square" lIns="0" tIns="0" rIns="0" bIns="0" rtlCol="0" anchor="t"/>
          <a:lstStyle/>
          <a:p>
            <a:pPr marL="0" indent="0" algn="l">
              <a:lnSpc>
                <a:spcPct val="105000"/>
              </a:lnSpc>
              <a:buNone/>
            </a:pPr>
            <a:r>
              <a:rPr lang="en-US" sz="3000" b="1" dirty="0">
                <a:solidFill>
                  <a:srgbClr val="0A2F5C"/>
                </a:solidFill>
                <a:latin typeface="Times New Roman" pitchFamily="34" charset="0"/>
                <a:ea typeface="Times New Roman" pitchFamily="34" charset="-122"/>
                <a:cs typeface="Times New Roman" pitchFamily="34" charset="-120"/>
              </a:rPr>
              <a:t>14/15</a:t>
            </a:r>
            <a:endParaRPr lang="en-US" sz="3000" dirty="0"/>
          </a:p>
        </p:txBody>
      </p:sp>
      <p:sp>
        <p:nvSpPr>
          <p:cNvPr id="16" name="Text 10"/>
          <p:cNvSpPr/>
          <p:nvPr/>
        </p:nvSpPr>
        <p:spPr>
          <a:xfrm>
            <a:off x="3419856" y="2415461"/>
            <a:ext cx="2313432" cy="29413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Nhiệm vụ có thời hạn đã hoàn thành</a:t>
            </a:r>
            <a:endParaRPr lang="en-US" dirty="0">
              <a:latin typeface="Times New Roman" panose="02020603050405020304" pitchFamily="18" charset="0"/>
              <a:cs typeface="Times New Roman" panose="02020603050405020304" pitchFamily="18" charset="0"/>
            </a:endParaRPr>
          </a:p>
        </p:txBody>
      </p:sp>
      <p:sp>
        <p:nvSpPr>
          <p:cNvPr id="17" name="Shape 11"/>
          <p:cNvSpPr/>
          <p:nvPr/>
        </p:nvSpPr>
        <p:spPr>
          <a:xfrm>
            <a:off x="5989320" y="1600200"/>
            <a:ext cx="2606040" cy="1691640"/>
          </a:xfrm>
          <a:prstGeom prst="roundRect">
            <a:avLst>
              <a:gd name="adj" fmla="val 4865"/>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6163056" y="1755648"/>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9" name="Image 4" descr="/sessions/tender-modest-edison/mnt/outputs/deck/icons/chartline_white.png"/>
          <p:cNvPicPr>
            <a:picLocks noChangeAspect="1"/>
          </p:cNvPicPr>
          <p:nvPr/>
        </p:nvPicPr>
        <p:blipFill>
          <a:blip r:embed="rId7"/>
          <a:stretch>
            <a:fillRect/>
          </a:stretch>
        </p:blipFill>
        <p:spPr>
          <a:xfrm>
            <a:off x="6277356" y="1869948"/>
            <a:ext cx="228600" cy="228600"/>
          </a:xfrm>
          <a:prstGeom prst="rect">
            <a:avLst/>
          </a:prstGeom>
        </p:spPr>
      </p:pic>
      <p:sp>
        <p:nvSpPr>
          <p:cNvPr id="20" name="Text 13"/>
          <p:cNvSpPr/>
          <p:nvPr/>
        </p:nvSpPr>
        <p:spPr>
          <a:xfrm>
            <a:off x="6793992" y="1756804"/>
            <a:ext cx="1284679" cy="519684"/>
          </a:xfrm>
          <a:prstGeom prst="rect">
            <a:avLst/>
          </a:prstGeom>
          <a:noFill/>
          <a:ln/>
        </p:spPr>
        <p:txBody>
          <a:bodyPr wrap="square" lIns="0" tIns="0" rIns="0" bIns="0" rtlCol="0" anchor="t"/>
          <a:lstStyle/>
          <a:p>
            <a:pPr marL="0" indent="0" algn="l">
              <a:lnSpc>
                <a:spcPct val="105000"/>
              </a:lnSpc>
              <a:buNone/>
            </a:pPr>
            <a:r>
              <a:rPr lang="en-US" sz="3000" b="1" dirty="0">
                <a:solidFill>
                  <a:srgbClr val="0A2F5C"/>
                </a:solidFill>
                <a:latin typeface="Times New Roman" pitchFamily="34" charset="0"/>
                <a:ea typeface="Times New Roman" pitchFamily="34" charset="-122"/>
                <a:cs typeface="Times New Roman" pitchFamily="34" charset="-120"/>
              </a:rPr>
              <a:t>01</a:t>
            </a:r>
            <a:endParaRPr lang="en-US" sz="3000" dirty="0"/>
          </a:p>
        </p:txBody>
      </p:sp>
      <p:sp>
        <p:nvSpPr>
          <p:cNvPr id="21" name="Text 14"/>
          <p:cNvSpPr/>
          <p:nvPr/>
        </p:nvSpPr>
        <p:spPr>
          <a:xfrm>
            <a:off x="6163056" y="2431542"/>
            <a:ext cx="2313432" cy="29413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Nhiệm vụ đang thực hiện đúng tiến độ</a:t>
            </a:r>
            <a:endParaRPr lang="en-US" dirty="0">
              <a:latin typeface="Times New Roman" panose="02020603050405020304" pitchFamily="18" charset="0"/>
              <a:cs typeface="Times New Roman" panose="02020603050405020304" pitchFamily="18" charset="0"/>
            </a:endParaRPr>
          </a:p>
        </p:txBody>
      </p:sp>
      <p:sp>
        <p:nvSpPr>
          <p:cNvPr id="22" name="Shape 15"/>
          <p:cNvSpPr/>
          <p:nvPr/>
        </p:nvSpPr>
        <p:spPr>
          <a:xfrm>
            <a:off x="8732520" y="1600200"/>
            <a:ext cx="2862072" cy="1691640"/>
          </a:xfrm>
          <a:prstGeom prst="roundRect">
            <a:avLst>
              <a:gd name="adj" fmla="val 4865"/>
            </a:avLst>
          </a:prstGeom>
          <a:solidFill>
            <a:srgbClr val="F6FAFD"/>
          </a:solidFill>
          <a:ln/>
          <a:effectLst>
            <a:outerShdw blurRad="114300" dist="38100" dir="5400000" algn="bl" rotWithShape="0">
              <a:srgbClr val="0A2F5C">
                <a:alpha val="10000"/>
              </a:srgbClr>
            </a:outerShdw>
          </a:effectLst>
        </p:spPr>
      </p:sp>
      <p:sp>
        <p:nvSpPr>
          <p:cNvPr id="23" name="Shape 16"/>
          <p:cNvSpPr/>
          <p:nvPr/>
        </p:nvSpPr>
        <p:spPr>
          <a:xfrm>
            <a:off x="8906256" y="175564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24" name="Image 5" descr="/sessions/tender-modest-edison/mnt/outputs/deck/icons/shield_white.png"/>
          <p:cNvPicPr>
            <a:picLocks noChangeAspect="1"/>
          </p:cNvPicPr>
          <p:nvPr/>
        </p:nvPicPr>
        <p:blipFill>
          <a:blip r:embed="rId8"/>
          <a:stretch>
            <a:fillRect/>
          </a:stretch>
        </p:blipFill>
        <p:spPr>
          <a:xfrm>
            <a:off x="9020556" y="1869948"/>
            <a:ext cx="228600" cy="228600"/>
          </a:xfrm>
          <a:prstGeom prst="rect">
            <a:avLst/>
          </a:prstGeom>
        </p:spPr>
      </p:pic>
      <p:sp>
        <p:nvSpPr>
          <p:cNvPr id="25" name="Text 17"/>
          <p:cNvSpPr/>
          <p:nvPr/>
        </p:nvSpPr>
        <p:spPr>
          <a:xfrm>
            <a:off x="9622536" y="1755648"/>
            <a:ext cx="1825752" cy="519684"/>
          </a:xfrm>
          <a:prstGeom prst="rect">
            <a:avLst/>
          </a:prstGeom>
          <a:noFill/>
          <a:ln/>
        </p:spPr>
        <p:txBody>
          <a:bodyPr wrap="square" lIns="0" tIns="0" rIns="0" bIns="0" rtlCol="0" anchor="t"/>
          <a:lstStyle/>
          <a:p>
            <a:pPr marL="0" indent="0" algn="l">
              <a:lnSpc>
                <a:spcPct val="105000"/>
              </a:lnSpc>
              <a:buNone/>
            </a:pPr>
            <a:r>
              <a:rPr lang="en-US" sz="3000" b="1" dirty="0">
                <a:solidFill>
                  <a:srgbClr val="0A2F5C"/>
                </a:solidFill>
                <a:latin typeface="Times New Roman" pitchFamily="34" charset="0"/>
                <a:ea typeface="Times New Roman" pitchFamily="34" charset="-122"/>
                <a:cs typeface="Times New Roman" pitchFamily="34" charset="-120"/>
              </a:rPr>
              <a:t>0</a:t>
            </a:r>
            <a:endParaRPr lang="en-US" sz="3000" dirty="0"/>
          </a:p>
        </p:txBody>
      </p:sp>
      <p:sp>
        <p:nvSpPr>
          <p:cNvPr id="26" name="Text 18"/>
          <p:cNvSpPr/>
          <p:nvPr/>
        </p:nvSpPr>
        <p:spPr>
          <a:xfrm>
            <a:off x="8911826" y="2458212"/>
            <a:ext cx="2569464" cy="294132"/>
          </a:xfrm>
          <a:prstGeom prst="rect">
            <a:avLst/>
          </a:prstGeom>
          <a:noFill/>
          <a:ln/>
        </p:spPr>
        <p:txBody>
          <a:bodyPr wrap="square" lIns="0" tIns="0" rIns="0" bIns="0" rtlCol="0" anchor="t"/>
          <a:lstStyle/>
          <a:p>
            <a:pPr marL="0" indent="0" algn="just">
              <a:lnSpc>
                <a:spcPct val="98000"/>
              </a:lnSpc>
              <a:buNone/>
            </a:pPr>
            <a:r>
              <a:rPr lang="en-US" dirty="0">
                <a:solidFill>
                  <a:srgbClr val="5B7A99"/>
                </a:solidFill>
                <a:latin typeface="Times New Roman" panose="02020603050405020304" pitchFamily="18" charset="0"/>
                <a:ea typeface="Times New Roman" pitchFamily="34" charset="-122"/>
                <a:cs typeface="Times New Roman" panose="02020603050405020304" pitchFamily="18" charset="0"/>
              </a:rPr>
              <a:t>Nhiệm vụ quá hạn</a:t>
            </a:r>
            <a:endParaRPr lang="en-US" dirty="0">
              <a:latin typeface="Times New Roman" panose="02020603050405020304" pitchFamily="18" charset="0"/>
              <a:cs typeface="Times New Roman" panose="02020603050405020304" pitchFamily="18" charset="0"/>
            </a:endParaRPr>
          </a:p>
        </p:txBody>
      </p:sp>
      <p:graphicFrame>
        <p:nvGraphicFramePr>
          <p:cNvPr id="27" name="Chart 0"/>
          <p:cNvGraphicFramePr/>
          <p:nvPr>
            <p:extLst>
              <p:ext uri="{D42A27DB-BD31-4B8C-83A1-F6EECF244321}">
                <p14:modId xmlns:p14="http://schemas.microsoft.com/office/powerpoint/2010/main" val="2356563281"/>
              </p:ext>
            </p:extLst>
          </p:nvPr>
        </p:nvGraphicFramePr>
        <p:xfrm>
          <a:off x="777240" y="3611880"/>
          <a:ext cx="4023360" cy="2697480"/>
        </p:xfrm>
        <a:graphic>
          <a:graphicData uri="http://schemas.openxmlformats.org/drawingml/2006/chart">
            <c:chart xmlns:c="http://schemas.openxmlformats.org/drawingml/2006/chart" xmlns:r="http://schemas.openxmlformats.org/officeDocument/2006/relationships" r:id="rId9"/>
          </a:graphicData>
        </a:graphic>
      </p:graphicFrame>
      <p:sp>
        <p:nvSpPr>
          <p:cNvPr id="28" name="Shape 19"/>
          <p:cNvSpPr/>
          <p:nvPr/>
        </p:nvSpPr>
        <p:spPr>
          <a:xfrm>
            <a:off x="5051366" y="3611880"/>
            <a:ext cx="6223185" cy="2697480"/>
          </a:xfrm>
          <a:prstGeom prst="roundRect">
            <a:avLst>
              <a:gd name="adj" fmla="val 2712"/>
            </a:avLst>
          </a:prstGeom>
          <a:solidFill>
            <a:srgbClr val="F6FAFD"/>
          </a:solidFill>
          <a:ln/>
          <a:effectLst>
            <a:outerShdw blurRad="114300" dist="38100" dir="5400000" algn="bl" rotWithShape="0">
              <a:srgbClr val="0A2F5C">
                <a:alpha val="10000"/>
              </a:srgbClr>
            </a:outerShdw>
          </a:effectLst>
        </p:spPr>
      </p:sp>
      <p:sp>
        <p:nvSpPr>
          <p:cNvPr id="29" name="Shape 20"/>
          <p:cNvSpPr/>
          <p:nvPr/>
        </p:nvSpPr>
        <p:spPr>
          <a:xfrm>
            <a:off x="5230368" y="376732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30" name="Image 6" descr="/sessions/tender-modest-edison/mnt/outputs/deck/icons/star_white.png"/>
          <p:cNvPicPr>
            <a:picLocks noChangeAspect="1"/>
          </p:cNvPicPr>
          <p:nvPr/>
        </p:nvPicPr>
        <p:blipFill>
          <a:blip r:embed="rId10"/>
          <a:stretch>
            <a:fillRect/>
          </a:stretch>
        </p:blipFill>
        <p:spPr>
          <a:xfrm>
            <a:off x="5344668" y="3881628"/>
            <a:ext cx="228600" cy="228600"/>
          </a:xfrm>
          <a:prstGeom prst="rect">
            <a:avLst/>
          </a:prstGeom>
        </p:spPr>
      </p:pic>
      <p:sp>
        <p:nvSpPr>
          <p:cNvPr id="31" name="Text 21"/>
          <p:cNvSpPr/>
          <p:nvPr/>
        </p:nvSpPr>
        <p:spPr>
          <a:xfrm>
            <a:off x="5824728" y="3767328"/>
            <a:ext cx="5010912"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anose="02020603050405020304" pitchFamily="18" charset="0"/>
                <a:ea typeface="Times New Roman" pitchFamily="34" charset="-122"/>
                <a:cs typeface="Times New Roman" panose="02020603050405020304" pitchFamily="18" charset="0"/>
              </a:rPr>
              <a:t>Tỷ lệ hoàn thành nhiệm vụ có thời hạn đạt 93,3%</a:t>
            </a:r>
            <a:endParaRPr lang="en-US" dirty="0">
              <a:latin typeface="Times New Roman" panose="02020603050405020304" pitchFamily="18" charset="0"/>
              <a:cs typeface="Times New Roman" panose="02020603050405020304" pitchFamily="18" charset="0"/>
            </a:endParaRPr>
          </a:p>
        </p:txBody>
      </p:sp>
      <p:sp>
        <p:nvSpPr>
          <p:cNvPr id="32" name="Text 22"/>
          <p:cNvSpPr/>
          <p:nvPr/>
        </p:nvSpPr>
        <p:spPr>
          <a:xfrm>
            <a:off x="5294376" y="4270248"/>
            <a:ext cx="5541264" cy="185623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Không có nhiệm vụ quá hạn trong 6 tháng đầu năm</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6 nhiệm vụ thường xuyên tiếp tục được duy trì đều đặn</a:t>
            </a:r>
            <a:endParaRPr lang="en-US" dirty="0">
              <a:latin typeface="Times New Roman" panose="02020603050405020304" pitchFamily="18" charset="0"/>
              <a:cs typeface="Times New Roman" panose="02020603050405020304" pitchFamily="18" charset="0"/>
            </a:endParaRPr>
          </a:p>
          <a:p>
            <a:pPr marL="177800" indent="-177800" algn="just">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Cơ sở để tiếp tục siết chặt kỷ luật, kỷ cương thực hiện nhiệm vụ</a:t>
            </a:r>
            <a:endParaRPr lang="en-US" dirty="0">
              <a:latin typeface="Times New Roman" panose="02020603050405020304" pitchFamily="18" charset="0"/>
              <a:cs typeface="Times New Roman" panose="02020603050405020304" pitchFamily="18" charset="0"/>
            </a:endParaRPr>
          </a:p>
        </p:txBody>
      </p:sp>
      <p:sp>
        <p:nvSpPr>
          <p:cNvPr id="34" name="Text 24"/>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05 / 30</a:t>
            </a:r>
            <a:endParaRPr lang="en-US"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A · MỤC II.1</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Kết quả theo từng nguồn giao nhiệm vụ</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chartline_white.png"/>
          <p:cNvPicPr>
            <a:picLocks noChangeAspect="1"/>
          </p:cNvPicPr>
          <p:nvPr/>
        </p:nvPicPr>
        <p:blipFill>
          <a:blip r:embed="rId4"/>
          <a:stretch>
            <a:fillRect/>
          </a:stretch>
        </p:blipFill>
        <p:spPr>
          <a:xfrm>
            <a:off x="11274552" y="594360"/>
            <a:ext cx="310896" cy="310896"/>
          </a:xfrm>
          <a:prstGeom prst="rect">
            <a:avLst/>
          </a:prstGeom>
        </p:spPr>
      </p:pic>
      <p:graphicFrame>
        <p:nvGraphicFramePr>
          <p:cNvPr id="7" name="Chart 0"/>
          <p:cNvGraphicFramePr/>
          <p:nvPr/>
        </p:nvGraphicFramePr>
        <p:xfrm>
          <a:off x="502920" y="1572768"/>
          <a:ext cx="11183112" cy="2331720"/>
        </p:xfrm>
        <a:graphic>
          <a:graphicData uri="http://schemas.openxmlformats.org/drawingml/2006/chart">
            <c:chart xmlns:c="http://schemas.openxmlformats.org/drawingml/2006/chart" xmlns:r="http://schemas.openxmlformats.org/officeDocument/2006/relationships" r:id="rId5"/>
          </a:graphicData>
        </a:graphic>
      </p:graphicFrame>
      <p:sp>
        <p:nvSpPr>
          <p:cNvPr id="8" name="Shape 3"/>
          <p:cNvSpPr/>
          <p:nvPr/>
        </p:nvSpPr>
        <p:spPr>
          <a:xfrm>
            <a:off x="502920" y="4160520"/>
            <a:ext cx="2697480" cy="2148840"/>
          </a:xfrm>
          <a:prstGeom prst="roundRect">
            <a:avLst>
              <a:gd name="adj" fmla="val 3404"/>
            </a:avLst>
          </a:prstGeom>
          <a:solidFill>
            <a:srgbClr val="F6FAFD"/>
          </a:solidFill>
          <a:ln/>
          <a:effectLst>
            <a:outerShdw blurRad="114300" dist="38100" dir="5400000" algn="bl" rotWithShape="0">
              <a:srgbClr val="0A2F5C">
                <a:alpha val="10000"/>
              </a:srgbClr>
            </a:outerShdw>
          </a:effectLst>
        </p:spPr>
      </p:sp>
      <p:sp>
        <p:nvSpPr>
          <p:cNvPr id="9" name="Shape 4"/>
          <p:cNvSpPr/>
          <p:nvPr/>
        </p:nvSpPr>
        <p:spPr>
          <a:xfrm>
            <a:off x="658368" y="431596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10" name="Image 2" descr="/sessions/tender-modest-edison/mnt/outputs/deck/icons/check_white.png"/>
          <p:cNvPicPr>
            <a:picLocks noChangeAspect="1"/>
          </p:cNvPicPr>
          <p:nvPr/>
        </p:nvPicPr>
        <p:blipFill>
          <a:blip r:embed="rId6"/>
          <a:stretch>
            <a:fillRect/>
          </a:stretch>
        </p:blipFill>
        <p:spPr>
          <a:xfrm>
            <a:off x="772668" y="4430268"/>
            <a:ext cx="228600" cy="228600"/>
          </a:xfrm>
          <a:prstGeom prst="rect">
            <a:avLst/>
          </a:prstGeom>
        </p:spPr>
      </p:pic>
      <p:sp>
        <p:nvSpPr>
          <p:cNvPr id="11" name="Text 5"/>
          <p:cNvSpPr/>
          <p:nvPr/>
        </p:nvSpPr>
        <p:spPr>
          <a:xfrm>
            <a:off x="1252728" y="4361688"/>
            <a:ext cx="1783080"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itchFamily="34" charset="0"/>
                <a:ea typeface="Times New Roman" pitchFamily="34" charset="-122"/>
                <a:cs typeface="Times New Roman" pitchFamily="34" charset="-120"/>
              </a:rPr>
              <a:t>KH 34-KH/TU</a:t>
            </a:r>
            <a:endParaRPr lang="en-US" dirty="0"/>
          </a:p>
        </p:txBody>
      </p:sp>
      <p:sp>
        <p:nvSpPr>
          <p:cNvPr id="12" name="Text 6"/>
          <p:cNvSpPr/>
          <p:nvPr/>
        </p:nvSpPr>
        <p:spPr>
          <a:xfrm>
            <a:off x="722376" y="4864608"/>
            <a:ext cx="2258568" cy="13075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3 hoàn thành, 2 thường xuyên duy trì</a:t>
            </a:r>
            <a:endParaRPr lang="en-US" dirty="0"/>
          </a:p>
        </p:txBody>
      </p:sp>
      <p:sp>
        <p:nvSpPr>
          <p:cNvPr id="13" name="Shape 7"/>
          <p:cNvSpPr/>
          <p:nvPr/>
        </p:nvSpPr>
        <p:spPr>
          <a:xfrm>
            <a:off x="3374136" y="4160520"/>
            <a:ext cx="2697480" cy="2148840"/>
          </a:xfrm>
          <a:prstGeom prst="roundRect">
            <a:avLst>
              <a:gd name="adj" fmla="val 3404"/>
            </a:avLst>
          </a:prstGeom>
          <a:solidFill>
            <a:srgbClr val="F6FAFD"/>
          </a:solidFill>
          <a:ln/>
          <a:effectLst>
            <a:outerShdw blurRad="114300" dist="38100" dir="5400000" algn="bl" rotWithShape="0">
              <a:srgbClr val="0A2F5C">
                <a:alpha val="10000"/>
              </a:srgbClr>
            </a:outerShdw>
          </a:effectLst>
        </p:spPr>
      </p:sp>
      <p:sp>
        <p:nvSpPr>
          <p:cNvPr id="14" name="Shape 8"/>
          <p:cNvSpPr/>
          <p:nvPr/>
        </p:nvSpPr>
        <p:spPr>
          <a:xfrm>
            <a:off x="3529584" y="431596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15" name="Image 3" descr="/sessions/tender-modest-edison/mnt/outputs/deck/icons/chartline_white.png"/>
          <p:cNvPicPr>
            <a:picLocks noChangeAspect="1"/>
          </p:cNvPicPr>
          <p:nvPr/>
        </p:nvPicPr>
        <p:blipFill>
          <a:blip r:embed="rId4"/>
          <a:stretch>
            <a:fillRect/>
          </a:stretch>
        </p:blipFill>
        <p:spPr>
          <a:xfrm>
            <a:off x="3643884" y="4430268"/>
            <a:ext cx="228600" cy="228600"/>
          </a:xfrm>
          <a:prstGeom prst="rect">
            <a:avLst/>
          </a:prstGeom>
        </p:spPr>
      </p:pic>
      <p:sp>
        <p:nvSpPr>
          <p:cNvPr id="16" name="Text 9"/>
          <p:cNvSpPr/>
          <p:nvPr/>
        </p:nvSpPr>
        <p:spPr>
          <a:xfrm>
            <a:off x="4123944" y="4361688"/>
            <a:ext cx="1783080"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itchFamily="34" charset="0"/>
                <a:ea typeface="Times New Roman" pitchFamily="34" charset="-122"/>
                <a:cs typeface="Times New Roman" pitchFamily="34" charset="-120"/>
              </a:rPr>
              <a:t>KH 36-KH/TU</a:t>
            </a:r>
            <a:endParaRPr lang="en-US" dirty="0"/>
          </a:p>
        </p:txBody>
      </p:sp>
      <p:sp>
        <p:nvSpPr>
          <p:cNvPr id="17" name="Text 10"/>
          <p:cNvSpPr/>
          <p:nvPr/>
        </p:nvSpPr>
        <p:spPr>
          <a:xfrm>
            <a:off x="3593592" y="4864608"/>
            <a:ext cx="2258568" cy="13075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3 hoàn thành, 2 đang TH, 1 thường xuyên</a:t>
            </a:r>
            <a:endParaRPr lang="en-US" dirty="0"/>
          </a:p>
        </p:txBody>
      </p:sp>
      <p:sp>
        <p:nvSpPr>
          <p:cNvPr id="18" name="Shape 11"/>
          <p:cNvSpPr/>
          <p:nvPr/>
        </p:nvSpPr>
        <p:spPr>
          <a:xfrm>
            <a:off x="6245352" y="4160520"/>
            <a:ext cx="2697480" cy="2148840"/>
          </a:xfrm>
          <a:prstGeom prst="roundRect">
            <a:avLst>
              <a:gd name="adj" fmla="val 3404"/>
            </a:avLst>
          </a:prstGeom>
          <a:solidFill>
            <a:srgbClr val="F6FAFD"/>
          </a:solidFill>
          <a:ln/>
          <a:effectLst>
            <a:outerShdw blurRad="114300" dist="38100" dir="5400000" algn="bl" rotWithShape="0">
              <a:srgbClr val="0A2F5C">
                <a:alpha val="10000"/>
              </a:srgbClr>
            </a:outerShdw>
          </a:effectLst>
        </p:spPr>
      </p:sp>
      <p:sp>
        <p:nvSpPr>
          <p:cNvPr id="19" name="Shape 12"/>
          <p:cNvSpPr/>
          <p:nvPr/>
        </p:nvSpPr>
        <p:spPr>
          <a:xfrm>
            <a:off x="6400800" y="431596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20" name="Image 4" descr="/sessions/tender-modest-edison/mnt/outputs/deck/icons/check_white.png"/>
          <p:cNvPicPr>
            <a:picLocks noChangeAspect="1"/>
          </p:cNvPicPr>
          <p:nvPr/>
        </p:nvPicPr>
        <p:blipFill>
          <a:blip r:embed="rId6"/>
          <a:stretch>
            <a:fillRect/>
          </a:stretch>
        </p:blipFill>
        <p:spPr>
          <a:xfrm>
            <a:off x="6515100" y="4430268"/>
            <a:ext cx="228600" cy="228600"/>
          </a:xfrm>
          <a:prstGeom prst="rect">
            <a:avLst/>
          </a:prstGeom>
        </p:spPr>
      </p:pic>
      <p:sp>
        <p:nvSpPr>
          <p:cNvPr id="21" name="Text 13"/>
          <p:cNvSpPr/>
          <p:nvPr/>
        </p:nvSpPr>
        <p:spPr>
          <a:xfrm>
            <a:off x="6995160" y="4361688"/>
            <a:ext cx="1783080"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itchFamily="34" charset="0"/>
                <a:ea typeface="Times New Roman" pitchFamily="34" charset="-122"/>
                <a:cs typeface="Times New Roman" pitchFamily="34" charset="-120"/>
              </a:rPr>
              <a:t>TB 225-TB/BCĐ</a:t>
            </a:r>
            <a:endParaRPr lang="en-US" dirty="0"/>
          </a:p>
        </p:txBody>
      </p:sp>
      <p:sp>
        <p:nvSpPr>
          <p:cNvPr id="22" name="Text 14"/>
          <p:cNvSpPr/>
          <p:nvPr/>
        </p:nvSpPr>
        <p:spPr>
          <a:xfrm>
            <a:off x="6464808" y="4864608"/>
            <a:ext cx="2258568" cy="13075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Hoàn thành cả 8 nhiệm vụ (gồm chiến dịch 120 ngày số hóa đất đai)</a:t>
            </a:r>
            <a:endParaRPr lang="en-US" dirty="0"/>
          </a:p>
        </p:txBody>
      </p:sp>
      <p:sp>
        <p:nvSpPr>
          <p:cNvPr id="23" name="Shape 15"/>
          <p:cNvSpPr/>
          <p:nvPr/>
        </p:nvSpPr>
        <p:spPr>
          <a:xfrm>
            <a:off x="9116568" y="4160520"/>
            <a:ext cx="2697480" cy="2148840"/>
          </a:xfrm>
          <a:prstGeom prst="roundRect">
            <a:avLst>
              <a:gd name="adj" fmla="val 3404"/>
            </a:avLst>
          </a:prstGeom>
          <a:solidFill>
            <a:srgbClr val="F6FAFD"/>
          </a:solidFill>
          <a:ln/>
          <a:effectLst>
            <a:outerShdw blurRad="114300" dist="38100" dir="5400000" algn="bl" rotWithShape="0">
              <a:srgbClr val="0A2F5C">
                <a:alpha val="10000"/>
              </a:srgbClr>
            </a:outerShdw>
          </a:effectLst>
        </p:spPr>
      </p:sp>
      <p:sp>
        <p:nvSpPr>
          <p:cNvPr id="24" name="Shape 16"/>
          <p:cNvSpPr/>
          <p:nvPr/>
        </p:nvSpPr>
        <p:spPr>
          <a:xfrm>
            <a:off x="9272016" y="4315968"/>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25" name="Image 5" descr="/sessions/tender-modest-edison/mnt/outputs/deck/icons/chartline_white.png"/>
          <p:cNvPicPr>
            <a:picLocks noChangeAspect="1"/>
          </p:cNvPicPr>
          <p:nvPr/>
        </p:nvPicPr>
        <p:blipFill>
          <a:blip r:embed="rId4"/>
          <a:stretch>
            <a:fillRect/>
          </a:stretch>
        </p:blipFill>
        <p:spPr>
          <a:xfrm>
            <a:off x="9386316" y="4430268"/>
            <a:ext cx="228600" cy="228600"/>
          </a:xfrm>
          <a:prstGeom prst="rect">
            <a:avLst/>
          </a:prstGeom>
        </p:spPr>
      </p:pic>
      <p:sp>
        <p:nvSpPr>
          <p:cNvPr id="26" name="Text 17"/>
          <p:cNvSpPr/>
          <p:nvPr/>
        </p:nvSpPr>
        <p:spPr>
          <a:xfrm>
            <a:off x="9866376" y="4361688"/>
            <a:ext cx="1783080" cy="457200"/>
          </a:xfrm>
          <a:prstGeom prst="rect">
            <a:avLst/>
          </a:prstGeom>
          <a:noFill/>
          <a:ln/>
        </p:spPr>
        <p:txBody>
          <a:bodyPr wrap="square" lIns="0" tIns="0" rIns="0" bIns="0" rtlCol="0" anchor="ctr"/>
          <a:lstStyle/>
          <a:p>
            <a:pPr marL="0" indent="0" algn="just">
              <a:buNone/>
            </a:pPr>
            <a:r>
              <a:rPr lang="en-US" b="1" dirty="0">
                <a:solidFill>
                  <a:srgbClr val="0A2F5C"/>
                </a:solidFill>
                <a:latin typeface="Times New Roman" pitchFamily="34" charset="0"/>
                <a:ea typeface="Times New Roman" pitchFamily="34" charset="-122"/>
                <a:cs typeface="Times New Roman" pitchFamily="34" charset="-120"/>
              </a:rPr>
              <a:t>TB 491-TB/BCĐ</a:t>
            </a:r>
            <a:endParaRPr lang="en-US" dirty="0"/>
          </a:p>
        </p:txBody>
      </p:sp>
      <p:sp>
        <p:nvSpPr>
          <p:cNvPr id="27" name="Text 18"/>
          <p:cNvSpPr/>
          <p:nvPr/>
        </p:nvSpPr>
        <p:spPr>
          <a:xfrm>
            <a:off x="9336024" y="4864608"/>
            <a:ext cx="2258568" cy="1307592"/>
          </a:xfrm>
          <a:prstGeom prst="rect">
            <a:avLst/>
          </a:prstGeom>
          <a:noFill/>
          <a:ln/>
        </p:spPr>
        <p:txBody>
          <a:bodyPr wrap="square" lIns="0" tIns="0" rIns="0" bIns="0" rtlCol="0" anchor="t"/>
          <a:lstStyle/>
          <a:p>
            <a:pPr marL="177800" indent="-177800" algn="just">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1 hoàn thành, 1 đang thực hiện đúng hạn</a:t>
            </a:r>
            <a:endParaRPr lang="en-US" dirty="0"/>
          </a:p>
        </p:txBody>
      </p:sp>
      <p:sp>
        <p:nvSpPr>
          <p:cNvPr id="29" name="Text 20"/>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06 / 30</a:t>
            </a:r>
            <a:endParaRPr lang="en-US" sz="1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A · MỤC II.2</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Nhiệm vụ tại các kế hoạch của xã</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clipboard_white.png"/>
          <p:cNvPicPr>
            <a:picLocks noChangeAspect="1"/>
          </p:cNvPicPr>
          <p:nvPr/>
        </p:nvPicPr>
        <p:blipFill>
          <a:blip r:embed="rId4"/>
          <a:stretch>
            <a:fillRect/>
          </a:stretch>
        </p:blipFill>
        <p:spPr>
          <a:xfrm>
            <a:off x="11274552" y="594360"/>
            <a:ext cx="310896" cy="310896"/>
          </a:xfrm>
          <a:prstGeom prst="rect">
            <a:avLst/>
          </a:prstGeom>
        </p:spPr>
      </p:pic>
      <p:graphicFrame>
        <p:nvGraphicFramePr>
          <p:cNvPr id="7" name="Chart 0"/>
          <p:cNvGraphicFramePr/>
          <p:nvPr/>
        </p:nvGraphicFramePr>
        <p:xfrm>
          <a:off x="502920" y="1572768"/>
          <a:ext cx="7406640" cy="4160520"/>
        </p:xfrm>
        <a:graphic>
          <a:graphicData uri="http://schemas.openxmlformats.org/drawingml/2006/chart">
            <c:chart xmlns:c="http://schemas.openxmlformats.org/drawingml/2006/chart" xmlns:r="http://schemas.openxmlformats.org/officeDocument/2006/relationships" r:id="rId5"/>
          </a:graphicData>
        </a:graphic>
      </p:graphicFrame>
      <p:sp>
        <p:nvSpPr>
          <p:cNvPr id="8" name="Shape 3"/>
          <p:cNvSpPr/>
          <p:nvPr/>
        </p:nvSpPr>
        <p:spPr>
          <a:xfrm>
            <a:off x="8092440" y="1572768"/>
            <a:ext cx="3502152" cy="1463040"/>
          </a:xfrm>
          <a:prstGeom prst="roundRect">
            <a:avLst>
              <a:gd name="adj" fmla="val 5625"/>
            </a:avLst>
          </a:prstGeom>
          <a:solidFill>
            <a:srgbClr val="F6FAFD"/>
          </a:solidFill>
          <a:ln/>
          <a:effectLst>
            <a:outerShdw blurRad="114300" dist="38100" dir="5400000" algn="bl" rotWithShape="0">
              <a:srgbClr val="0A2F5C">
                <a:alpha val="10000"/>
              </a:srgbClr>
            </a:outerShdw>
          </a:effectLst>
        </p:spPr>
      </p:sp>
      <p:sp>
        <p:nvSpPr>
          <p:cNvPr id="9" name="Shape 4"/>
          <p:cNvSpPr/>
          <p:nvPr/>
        </p:nvSpPr>
        <p:spPr>
          <a:xfrm>
            <a:off x="8266176" y="1728216"/>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10" name="Image 2" descr="/sessions/tender-modest-edison/mnt/outputs/deck/icons/tasks_white.png"/>
          <p:cNvPicPr>
            <a:picLocks noChangeAspect="1"/>
          </p:cNvPicPr>
          <p:nvPr/>
        </p:nvPicPr>
        <p:blipFill>
          <a:blip r:embed="rId6"/>
          <a:stretch>
            <a:fillRect/>
          </a:stretch>
        </p:blipFill>
        <p:spPr>
          <a:xfrm>
            <a:off x="8380476" y="1842516"/>
            <a:ext cx="228600" cy="228600"/>
          </a:xfrm>
          <a:prstGeom prst="rect">
            <a:avLst/>
          </a:prstGeom>
        </p:spPr>
      </p:pic>
      <p:sp>
        <p:nvSpPr>
          <p:cNvPr id="11" name="Text 5"/>
          <p:cNvSpPr/>
          <p:nvPr/>
        </p:nvSpPr>
        <p:spPr>
          <a:xfrm>
            <a:off x="8982456" y="1743982"/>
            <a:ext cx="1958813" cy="364744"/>
          </a:xfrm>
          <a:prstGeom prst="rect">
            <a:avLst/>
          </a:prstGeom>
          <a:noFill/>
          <a:ln/>
        </p:spPr>
        <p:txBody>
          <a:bodyPr wrap="square" lIns="0" tIns="0" rIns="0" bIns="0" rtlCol="0" anchor="t"/>
          <a:lstStyle/>
          <a:p>
            <a:pPr marL="0" indent="0" algn="l">
              <a:lnSpc>
                <a:spcPct val="105000"/>
              </a:lnSpc>
              <a:buNone/>
            </a:pPr>
            <a:r>
              <a:rPr lang="en-US" b="1" dirty="0">
                <a:solidFill>
                  <a:srgbClr val="0A2F5C"/>
                </a:solidFill>
                <a:latin typeface="Times New Roman" pitchFamily="34" charset="0"/>
                <a:ea typeface="Times New Roman" pitchFamily="34" charset="-122"/>
                <a:cs typeface="Times New Roman" pitchFamily="34" charset="-120"/>
              </a:rPr>
              <a:t>61</a:t>
            </a:r>
            <a:endParaRPr lang="en-US" dirty="0"/>
          </a:p>
        </p:txBody>
      </p:sp>
      <p:sp>
        <p:nvSpPr>
          <p:cNvPr id="12" name="Text 6"/>
          <p:cNvSpPr/>
          <p:nvPr/>
        </p:nvSpPr>
        <p:spPr>
          <a:xfrm>
            <a:off x="8590788" y="2223026"/>
            <a:ext cx="3209544" cy="292608"/>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Tổng nhiệm vụ tại 3 kế hoạch/thông báo của xã</a:t>
            </a:r>
            <a:endParaRPr lang="en-US" dirty="0"/>
          </a:p>
        </p:txBody>
      </p:sp>
      <p:sp>
        <p:nvSpPr>
          <p:cNvPr id="13" name="Shape 7"/>
          <p:cNvSpPr/>
          <p:nvPr/>
        </p:nvSpPr>
        <p:spPr>
          <a:xfrm>
            <a:off x="8092440" y="3172968"/>
            <a:ext cx="3502152" cy="1463040"/>
          </a:xfrm>
          <a:prstGeom prst="roundRect">
            <a:avLst>
              <a:gd name="adj" fmla="val 5625"/>
            </a:avLst>
          </a:prstGeom>
          <a:solidFill>
            <a:srgbClr val="F6FAFD"/>
          </a:solidFill>
          <a:ln/>
          <a:effectLst>
            <a:outerShdw blurRad="114300" dist="38100" dir="5400000" algn="bl" rotWithShape="0">
              <a:srgbClr val="0A2F5C">
                <a:alpha val="10000"/>
              </a:srgbClr>
            </a:outerShdw>
          </a:effectLst>
        </p:spPr>
      </p:sp>
      <p:sp>
        <p:nvSpPr>
          <p:cNvPr id="14" name="Shape 8"/>
          <p:cNvSpPr/>
          <p:nvPr/>
        </p:nvSpPr>
        <p:spPr>
          <a:xfrm>
            <a:off x="8266176" y="3328416"/>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5" name="Image 3" descr="/sessions/tender-modest-edison/mnt/outputs/deck/icons/chartline_white.png"/>
          <p:cNvPicPr>
            <a:picLocks noChangeAspect="1"/>
          </p:cNvPicPr>
          <p:nvPr/>
        </p:nvPicPr>
        <p:blipFill>
          <a:blip r:embed="rId7"/>
          <a:stretch>
            <a:fillRect/>
          </a:stretch>
        </p:blipFill>
        <p:spPr>
          <a:xfrm>
            <a:off x="8380476" y="3442716"/>
            <a:ext cx="228600" cy="228600"/>
          </a:xfrm>
          <a:prstGeom prst="rect">
            <a:avLst/>
          </a:prstGeom>
        </p:spPr>
      </p:pic>
      <p:sp>
        <p:nvSpPr>
          <p:cNvPr id="16" name="Text 9"/>
          <p:cNvSpPr/>
          <p:nvPr/>
        </p:nvSpPr>
        <p:spPr>
          <a:xfrm>
            <a:off x="8842248" y="3391636"/>
            <a:ext cx="2606040" cy="333756"/>
          </a:xfrm>
          <a:prstGeom prst="rect">
            <a:avLst/>
          </a:prstGeom>
          <a:noFill/>
          <a:ln/>
        </p:spPr>
        <p:txBody>
          <a:bodyPr wrap="square" lIns="0" tIns="0" rIns="0" bIns="0" rtlCol="0" anchor="t"/>
          <a:lstStyle/>
          <a:p>
            <a:pPr marL="0" indent="0" algn="l">
              <a:lnSpc>
                <a:spcPct val="105000"/>
              </a:lnSpc>
              <a:buNone/>
            </a:pPr>
            <a:r>
              <a:rPr lang="en-US" b="1" dirty="0">
                <a:solidFill>
                  <a:srgbClr val="0A2F5C"/>
                </a:solidFill>
                <a:latin typeface="Times New Roman" pitchFamily="34" charset="0"/>
                <a:ea typeface="Times New Roman" pitchFamily="34" charset="-122"/>
                <a:cs typeface="Times New Roman" pitchFamily="34" charset="-120"/>
              </a:rPr>
              <a:t>31 / 22 / 8</a:t>
            </a:r>
            <a:endParaRPr lang="en-US" dirty="0"/>
          </a:p>
        </p:txBody>
      </p:sp>
      <p:sp>
        <p:nvSpPr>
          <p:cNvPr id="17" name="Text 10"/>
          <p:cNvSpPr/>
          <p:nvPr/>
        </p:nvSpPr>
        <p:spPr>
          <a:xfrm>
            <a:off x="8590788" y="3792238"/>
            <a:ext cx="3209544" cy="292608"/>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Hoàn thành-TX / Đang đúng hạn / Chậm tiến độ</a:t>
            </a:r>
            <a:endParaRPr lang="en-US" dirty="0"/>
          </a:p>
        </p:txBody>
      </p:sp>
      <p:sp>
        <p:nvSpPr>
          <p:cNvPr id="18" name="Shape 11"/>
          <p:cNvSpPr/>
          <p:nvPr/>
        </p:nvSpPr>
        <p:spPr>
          <a:xfrm>
            <a:off x="8092440" y="4773168"/>
            <a:ext cx="3502152" cy="1298448"/>
          </a:xfrm>
          <a:prstGeom prst="roundRect">
            <a:avLst>
              <a:gd name="adj" fmla="val 5634"/>
            </a:avLst>
          </a:prstGeom>
          <a:solidFill>
            <a:srgbClr val="F6FAFD"/>
          </a:solidFill>
          <a:ln/>
          <a:effectLst>
            <a:outerShdw blurRad="114300" dist="38100" dir="5400000" algn="bl" rotWithShape="0">
              <a:srgbClr val="0A2F5C">
                <a:alpha val="10000"/>
              </a:srgbClr>
            </a:outerShdw>
          </a:effectLst>
        </p:spPr>
      </p:sp>
      <p:sp>
        <p:nvSpPr>
          <p:cNvPr id="19" name="Shape 12"/>
          <p:cNvSpPr/>
          <p:nvPr/>
        </p:nvSpPr>
        <p:spPr>
          <a:xfrm>
            <a:off x="8247888" y="4928616"/>
            <a:ext cx="457200" cy="457200"/>
          </a:xfrm>
          <a:prstGeom prst="ellipse">
            <a:avLst/>
          </a:prstGeom>
          <a:solidFill>
            <a:srgbClr val="C0392B"/>
          </a:solidFill>
          <a:ln/>
          <a:effectLst>
            <a:outerShdw blurRad="101600" dist="38100" dir="5400000" algn="bl" rotWithShape="0">
              <a:srgbClr val="0A2F5C">
                <a:alpha val="16000"/>
              </a:srgbClr>
            </a:outerShdw>
          </a:effectLst>
        </p:spPr>
      </p:sp>
      <p:pic>
        <p:nvPicPr>
          <p:cNvPr id="20" name="Image 4" descr="/sessions/tender-modest-edison/mnt/outputs/deck/icons/warning_white.png"/>
          <p:cNvPicPr>
            <a:picLocks noChangeAspect="1"/>
          </p:cNvPicPr>
          <p:nvPr/>
        </p:nvPicPr>
        <p:blipFill>
          <a:blip r:embed="rId8"/>
          <a:stretch>
            <a:fillRect/>
          </a:stretch>
        </p:blipFill>
        <p:spPr>
          <a:xfrm>
            <a:off x="8362188" y="5042916"/>
            <a:ext cx="228600" cy="228600"/>
          </a:xfrm>
          <a:prstGeom prst="rect">
            <a:avLst/>
          </a:prstGeom>
        </p:spPr>
      </p:pic>
      <p:sp>
        <p:nvSpPr>
          <p:cNvPr id="21" name="Text 13"/>
          <p:cNvSpPr/>
          <p:nvPr/>
        </p:nvSpPr>
        <p:spPr>
          <a:xfrm>
            <a:off x="8873254" y="4855744"/>
            <a:ext cx="2587752" cy="457200"/>
          </a:xfrm>
          <a:prstGeom prst="rect">
            <a:avLst/>
          </a:prstGeom>
          <a:noFill/>
          <a:ln/>
        </p:spPr>
        <p:txBody>
          <a:bodyPr wrap="square" lIns="0" tIns="0" rIns="0" bIns="0" rtlCol="0" anchor="ctr"/>
          <a:lstStyle/>
          <a:p>
            <a:pPr marL="0" indent="0">
              <a:buNone/>
            </a:pPr>
            <a:r>
              <a:rPr lang="en-US" b="1" dirty="0">
                <a:solidFill>
                  <a:srgbClr val="0A2F5C"/>
                </a:solidFill>
                <a:latin typeface="Times New Roman" pitchFamily="34" charset="0"/>
                <a:ea typeface="Times New Roman" pitchFamily="34" charset="-122"/>
                <a:cs typeface="Times New Roman" pitchFamily="34" charset="-120"/>
              </a:rPr>
              <a:t>Cần quan tâm</a:t>
            </a:r>
            <a:endParaRPr lang="en-US" dirty="0"/>
          </a:p>
        </p:txBody>
      </p:sp>
      <p:sp>
        <p:nvSpPr>
          <p:cNvPr id="22" name="Text 14"/>
          <p:cNvSpPr/>
          <p:nvPr/>
        </p:nvSpPr>
        <p:spPr>
          <a:xfrm>
            <a:off x="8530354" y="5326380"/>
            <a:ext cx="3210542" cy="457200"/>
          </a:xfrm>
          <a:prstGeom prst="rect">
            <a:avLst/>
          </a:prstGeom>
          <a:noFill/>
          <a:ln/>
        </p:spPr>
        <p:txBody>
          <a:bodyPr wrap="square" lIns="0" tIns="0" rIns="0" bIns="0" rtlCol="0" anchor="t"/>
          <a:lstStyle/>
          <a:p>
            <a:pPr>
              <a:lnSpc>
                <a:spcPct val="110000"/>
              </a:lnSpc>
              <a:spcAft>
                <a:spcPts val="500"/>
              </a:spcAft>
              <a:buSzPct val="100000"/>
            </a:pPr>
            <a:r>
              <a:rPr lang="en-US" dirty="0">
                <a:solidFill>
                  <a:srgbClr val="16324A"/>
                </a:solidFill>
                <a:latin typeface="Times New Roman" pitchFamily="34" charset="0"/>
                <a:ea typeface="Times New Roman" pitchFamily="34" charset="-122"/>
                <a:cs typeface="Times New Roman" pitchFamily="34" charset="-120"/>
              </a:rPr>
              <a:t>Sổ tay đảng viên điện tử đạt 88,57%, chưa đạt mục tiêu ≥95%</a:t>
            </a:r>
            <a:endParaRPr lang="en-US" dirty="0"/>
          </a:p>
        </p:txBody>
      </p:sp>
      <p:sp>
        <p:nvSpPr>
          <p:cNvPr id="24" name="Text 16"/>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07 / 30</a:t>
            </a:r>
            <a:endParaRPr lang="en-US" sz="1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A · MỤC III</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Hoàn thiện thể chế, cơ chế chính sách</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balance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600200"/>
            <a:ext cx="5440680" cy="4114800"/>
          </a:xfrm>
          <a:prstGeom prst="roundRect">
            <a:avLst>
              <a:gd name="adj" fmla="val 1778"/>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58368" y="1755648"/>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9" name="Image 2" descr="/sessions/tender-modest-edison/mnt/outputs/deck/icons/check_white.png"/>
          <p:cNvPicPr>
            <a:picLocks noChangeAspect="1"/>
          </p:cNvPicPr>
          <p:nvPr/>
        </p:nvPicPr>
        <p:blipFill>
          <a:blip r:embed="rId5"/>
          <a:stretch>
            <a:fillRect/>
          </a:stretch>
        </p:blipFill>
        <p:spPr>
          <a:xfrm>
            <a:off x="772668" y="1869948"/>
            <a:ext cx="228600" cy="228600"/>
          </a:xfrm>
          <a:prstGeom prst="rect">
            <a:avLst/>
          </a:prstGeom>
        </p:spPr>
      </p:pic>
      <p:sp>
        <p:nvSpPr>
          <p:cNvPr id="10" name="Text 5"/>
          <p:cNvSpPr/>
          <p:nvPr/>
        </p:nvSpPr>
        <p:spPr>
          <a:xfrm>
            <a:off x="1252728" y="1755648"/>
            <a:ext cx="4526280" cy="457200"/>
          </a:xfrm>
          <a:prstGeom prst="rect">
            <a:avLst/>
          </a:prstGeom>
          <a:noFill/>
          <a:ln/>
        </p:spPr>
        <p:txBody>
          <a:bodyPr wrap="square" lIns="0" tIns="0" rIns="0" bIns="0" rtlCol="0" anchor="ctr"/>
          <a:lstStyle/>
          <a:p>
            <a:pPr marL="0" indent="0">
              <a:buNone/>
            </a:pPr>
            <a:r>
              <a:rPr lang="en-US" sz="2200" b="1" dirty="0">
                <a:solidFill>
                  <a:srgbClr val="0A2F5C"/>
                </a:solidFill>
                <a:latin typeface="Times New Roman" panose="02020603050405020304" pitchFamily="18" charset="0"/>
                <a:ea typeface="Times New Roman" pitchFamily="34" charset="-122"/>
                <a:cs typeface="Times New Roman" panose="02020603050405020304" pitchFamily="18" charset="0"/>
              </a:rPr>
              <a:t>Kết quả đạt được</a:t>
            </a:r>
            <a:endParaRPr lang="en-US" sz="2200" dirty="0">
              <a:latin typeface="Times New Roman" panose="02020603050405020304" pitchFamily="18" charset="0"/>
              <a:cs typeface="Times New Roman" panose="02020603050405020304" pitchFamily="18" charset="0"/>
            </a:endParaRPr>
          </a:p>
        </p:txBody>
      </p:sp>
      <p:sp>
        <p:nvSpPr>
          <p:cNvPr id="11" name="Text 6"/>
          <p:cNvSpPr/>
          <p:nvPr/>
        </p:nvSpPr>
        <p:spPr>
          <a:xfrm>
            <a:off x="722376" y="2258568"/>
            <a:ext cx="5001768" cy="327355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Ban hành đầy đủ hệ thống văn bản chỉ đạo về chuyển đổi số</a:t>
            </a:r>
            <a:endParaRPr lang="en-US" dirty="0">
              <a:latin typeface="Times New Roman" panose="02020603050405020304" pitchFamily="18" charset="0"/>
              <a:cs typeface="Times New Roman" panose="02020603050405020304" pitchFamily="18" charset="0"/>
            </a:endParaRPr>
          </a:p>
          <a:p>
            <a:pPr marL="177800" indent="-177800">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Xây dựng Kế hoạch chuyển đổi số trong các cơ quan Đảng</a:t>
            </a:r>
            <a:endParaRPr lang="en-US" dirty="0">
              <a:latin typeface="Times New Roman" panose="02020603050405020304" pitchFamily="18" charset="0"/>
              <a:cs typeface="Times New Roman" panose="02020603050405020304" pitchFamily="18" charset="0"/>
            </a:endParaRPr>
          </a:p>
          <a:p>
            <a:pPr marL="177800" indent="-177800">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Kiện toàn Ban Chỉ đạo và Tổ giúp việc</a:t>
            </a:r>
            <a:endParaRPr lang="en-US" dirty="0">
              <a:latin typeface="Times New Roman" panose="02020603050405020304" pitchFamily="18" charset="0"/>
              <a:cs typeface="Times New Roman" panose="02020603050405020304" pitchFamily="18" charset="0"/>
            </a:endParaRPr>
          </a:p>
          <a:p>
            <a:pPr marL="177800" indent="-177800">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Rà soát, sửa đổi quy chế làm việc theo mô hình chính quyền 2 cấp</a:t>
            </a:r>
            <a:endParaRPr lang="en-US" dirty="0">
              <a:latin typeface="Times New Roman" panose="02020603050405020304" pitchFamily="18" charset="0"/>
              <a:cs typeface="Times New Roman" panose="02020603050405020304" pitchFamily="18" charset="0"/>
            </a:endParaRPr>
          </a:p>
          <a:p>
            <a:pPr marL="177800" indent="-177800">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TB 221-TB/ĐU: xây dựng quy trình xử lý công việc nội bộ, phấn đấu 100% chuẩn hóa, công khai, minh bạch trên môi trường số trong Quý II/2026</a:t>
            </a:r>
            <a:endParaRPr lang="en-US" dirty="0">
              <a:latin typeface="Times New Roman" panose="02020603050405020304" pitchFamily="18" charset="0"/>
              <a:cs typeface="Times New Roman" panose="02020603050405020304" pitchFamily="18" charset="0"/>
            </a:endParaRPr>
          </a:p>
        </p:txBody>
      </p:sp>
      <p:sp>
        <p:nvSpPr>
          <p:cNvPr id="12" name="Shape 7"/>
          <p:cNvSpPr/>
          <p:nvPr/>
        </p:nvSpPr>
        <p:spPr>
          <a:xfrm>
            <a:off x="6172200" y="1600200"/>
            <a:ext cx="4599432" cy="4114800"/>
          </a:xfrm>
          <a:prstGeom prst="roundRect">
            <a:avLst>
              <a:gd name="adj" fmla="val 1778"/>
            </a:avLst>
          </a:prstGeom>
          <a:solidFill>
            <a:srgbClr val="FCEAE8"/>
          </a:solidFill>
          <a:ln/>
          <a:effectLst>
            <a:outerShdw blurRad="114300" dist="38100" dir="5400000" algn="bl" rotWithShape="0">
              <a:srgbClr val="0A2F5C">
                <a:alpha val="10000"/>
              </a:srgbClr>
            </a:outerShdw>
          </a:effectLst>
        </p:spPr>
      </p:sp>
      <p:sp>
        <p:nvSpPr>
          <p:cNvPr id="13" name="Shape 8"/>
          <p:cNvSpPr/>
          <p:nvPr/>
        </p:nvSpPr>
        <p:spPr>
          <a:xfrm>
            <a:off x="6327648" y="1755648"/>
            <a:ext cx="457200" cy="457200"/>
          </a:xfrm>
          <a:prstGeom prst="ellipse">
            <a:avLst/>
          </a:prstGeom>
          <a:solidFill>
            <a:srgbClr val="C0392B"/>
          </a:solidFill>
          <a:ln/>
          <a:effectLst>
            <a:outerShdw blurRad="101600" dist="38100" dir="5400000" algn="bl" rotWithShape="0">
              <a:srgbClr val="0A2F5C">
                <a:alpha val="16000"/>
              </a:srgbClr>
            </a:outerShdw>
          </a:effectLst>
        </p:spPr>
      </p:sp>
      <p:pic>
        <p:nvPicPr>
          <p:cNvPr id="14" name="Image 3" descr="/sessions/tender-modest-edison/mnt/outputs/deck/icons/warning_white.png"/>
          <p:cNvPicPr>
            <a:picLocks noChangeAspect="1"/>
          </p:cNvPicPr>
          <p:nvPr/>
        </p:nvPicPr>
        <p:blipFill>
          <a:blip r:embed="rId6"/>
          <a:stretch>
            <a:fillRect/>
          </a:stretch>
        </p:blipFill>
        <p:spPr>
          <a:xfrm>
            <a:off x="6441948" y="1869948"/>
            <a:ext cx="228600" cy="228600"/>
          </a:xfrm>
          <a:prstGeom prst="rect">
            <a:avLst/>
          </a:prstGeom>
        </p:spPr>
      </p:pic>
      <p:sp>
        <p:nvSpPr>
          <p:cNvPr id="15" name="Text 9"/>
          <p:cNvSpPr/>
          <p:nvPr/>
        </p:nvSpPr>
        <p:spPr>
          <a:xfrm>
            <a:off x="6922008" y="1755648"/>
            <a:ext cx="3685032" cy="457200"/>
          </a:xfrm>
          <a:prstGeom prst="rect">
            <a:avLst/>
          </a:prstGeom>
          <a:noFill/>
          <a:ln/>
        </p:spPr>
        <p:txBody>
          <a:bodyPr wrap="square" lIns="0" tIns="0" rIns="0" bIns="0" rtlCol="0" anchor="ctr"/>
          <a:lstStyle/>
          <a:p>
            <a:pPr marL="0" indent="0">
              <a:buNone/>
            </a:pPr>
            <a:r>
              <a:rPr lang="en-US" sz="2200" b="1" dirty="0">
                <a:solidFill>
                  <a:srgbClr val="0A2F5C"/>
                </a:solidFill>
                <a:latin typeface="Times New Roman" panose="02020603050405020304" pitchFamily="18" charset="0"/>
                <a:ea typeface="Times New Roman" pitchFamily="34" charset="-122"/>
                <a:cs typeface="Times New Roman" panose="02020603050405020304" pitchFamily="18" charset="0"/>
              </a:rPr>
              <a:t>Tồn tại</a:t>
            </a:r>
            <a:endParaRPr lang="en-US" sz="2200" dirty="0">
              <a:latin typeface="Times New Roman" panose="02020603050405020304" pitchFamily="18" charset="0"/>
              <a:cs typeface="Times New Roman" panose="02020603050405020304" pitchFamily="18" charset="0"/>
            </a:endParaRPr>
          </a:p>
        </p:txBody>
      </p:sp>
      <p:sp>
        <p:nvSpPr>
          <p:cNvPr id="16" name="Text 10"/>
          <p:cNvSpPr/>
          <p:nvPr/>
        </p:nvSpPr>
        <p:spPr>
          <a:xfrm>
            <a:off x="6391656" y="2258568"/>
            <a:ext cx="4160520" cy="3273552"/>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Chưa có đầy đủ hướng dẫn chuyên ngành, định mức kinh tế - kỹ thuật cụ thể ở cấp xã</a:t>
            </a:r>
            <a:endParaRPr lang="en-US" dirty="0">
              <a:latin typeface="Times New Roman" panose="02020603050405020304" pitchFamily="18" charset="0"/>
              <a:cs typeface="Times New Roman" panose="02020603050405020304" pitchFamily="18" charset="0"/>
            </a:endParaRPr>
          </a:p>
          <a:p>
            <a:pPr marL="177800" indent="-177800">
              <a:lnSpc>
                <a:spcPct val="110000"/>
              </a:lnSpc>
              <a:spcAft>
                <a:spcPts val="500"/>
              </a:spcAft>
              <a:buSzPct val="100000"/>
              <a:buChar char="▪"/>
            </a:pPr>
            <a:r>
              <a:rPr lang="en-US" dirty="0">
                <a:solidFill>
                  <a:srgbClr val="16324A"/>
                </a:solidFill>
                <a:latin typeface="Times New Roman" panose="02020603050405020304" pitchFamily="18" charset="0"/>
                <a:ea typeface="Times New Roman" pitchFamily="34" charset="-122"/>
                <a:cs typeface="Times New Roman" panose="02020603050405020304" pitchFamily="18" charset="0"/>
              </a:rPr>
              <a:t>Các nhiệm vụ trọng tâm (số hóa Chợ Văn hóa Bắc Hà, số hóa vùng trồng) đang hoàn thiện thủ tục theo hướng dẫn cấp trên</a:t>
            </a:r>
            <a:endParaRPr lang="en-US" dirty="0">
              <a:latin typeface="Times New Roman" panose="02020603050405020304" pitchFamily="18" charset="0"/>
              <a:cs typeface="Times New Roman" panose="02020603050405020304" pitchFamily="18" charset="0"/>
            </a:endParaRPr>
          </a:p>
        </p:txBody>
      </p:sp>
      <p:sp>
        <p:nvSpPr>
          <p:cNvPr id="18" name="Text 12"/>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08 / 30</a:t>
            </a:r>
            <a:endParaRPr lang="en-US" sz="1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pic>
        <p:nvPicPr>
          <p:cNvPr id="2" name="Image 0" descr="/sessions/tender-modest-edison/mnt/outputs/deck/bg/accent_light.png"/>
          <p:cNvPicPr>
            <a:picLocks noChangeAspect="1"/>
          </p:cNvPicPr>
          <p:nvPr/>
        </p:nvPicPr>
        <p:blipFill>
          <a:blip r:embed="rId3"/>
          <a:stretch>
            <a:fillRect/>
          </a:stretch>
        </p:blipFill>
        <p:spPr>
          <a:xfrm>
            <a:off x="8778240" y="3931920"/>
            <a:ext cx="3566160" cy="3566160"/>
          </a:xfrm>
          <a:prstGeom prst="rect">
            <a:avLst/>
          </a:prstGeom>
        </p:spPr>
      </p:pic>
      <p:sp>
        <p:nvSpPr>
          <p:cNvPr id="3" name="Text 0"/>
          <p:cNvSpPr/>
          <p:nvPr/>
        </p:nvSpPr>
        <p:spPr>
          <a:xfrm>
            <a:off x="502920" y="310896"/>
            <a:ext cx="9692640" cy="274320"/>
          </a:xfrm>
          <a:prstGeom prst="rect">
            <a:avLst/>
          </a:prstGeom>
          <a:noFill/>
          <a:ln/>
        </p:spPr>
        <p:txBody>
          <a:bodyPr wrap="square" lIns="0" tIns="0" rIns="0" bIns="0" rtlCol="0" anchor="ctr"/>
          <a:lstStyle/>
          <a:p>
            <a:pPr marL="0" indent="0">
              <a:buNone/>
            </a:pPr>
            <a:r>
              <a:rPr lang="en-US" sz="1400" b="1" kern="0" spc="100" dirty="0">
                <a:solidFill>
                  <a:srgbClr val="0A7C99"/>
                </a:solidFill>
                <a:latin typeface="Times New Roman" pitchFamily="34" charset="0"/>
                <a:ea typeface="Times New Roman" pitchFamily="34" charset="-122"/>
                <a:cs typeface="Times New Roman" pitchFamily="34" charset="-120"/>
              </a:rPr>
              <a:t>PHẦN B.I.1 · CHUYỂN ĐỔI SỐ</a:t>
            </a:r>
            <a:endParaRPr lang="en-US" sz="1400" dirty="0"/>
          </a:p>
        </p:txBody>
      </p:sp>
      <p:sp>
        <p:nvSpPr>
          <p:cNvPr id="4" name="Text 1"/>
          <p:cNvSpPr/>
          <p:nvPr/>
        </p:nvSpPr>
        <p:spPr>
          <a:xfrm>
            <a:off x="502920" y="585216"/>
            <a:ext cx="10058400" cy="713232"/>
          </a:xfrm>
          <a:prstGeom prst="rect">
            <a:avLst/>
          </a:prstGeom>
          <a:noFill/>
          <a:ln/>
        </p:spPr>
        <p:txBody>
          <a:bodyPr wrap="square" lIns="0" tIns="0" rIns="0" bIns="0" rtlCol="0" anchor="t"/>
          <a:lstStyle/>
          <a:p>
            <a:pPr marL="0" indent="0">
              <a:lnSpc>
                <a:spcPct val="103000"/>
              </a:lnSpc>
              <a:buNone/>
            </a:pPr>
            <a:r>
              <a:rPr lang="en-US" sz="3000" b="1" dirty="0">
                <a:solidFill>
                  <a:srgbClr val="0A2F5C"/>
                </a:solidFill>
                <a:latin typeface="Times New Roman" pitchFamily="34" charset="0"/>
                <a:ea typeface="Times New Roman" pitchFamily="34" charset="-122"/>
                <a:cs typeface="Times New Roman" pitchFamily="34" charset="-120"/>
              </a:rPr>
              <a:t>Cải cách hành chính &amp; dịch vụ công trực tuyến</a:t>
            </a:r>
            <a:endParaRPr lang="en-US" sz="3000" dirty="0"/>
          </a:p>
        </p:txBody>
      </p:sp>
      <p:sp>
        <p:nvSpPr>
          <p:cNvPr id="5" name="Shape 2"/>
          <p:cNvSpPr/>
          <p:nvPr/>
        </p:nvSpPr>
        <p:spPr>
          <a:xfrm>
            <a:off x="11119104" y="438912"/>
            <a:ext cx="621792" cy="621792"/>
          </a:xfrm>
          <a:prstGeom prst="ellipse">
            <a:avLst/>
          </a:prstGeom>
          <a:solidFill>
            <a:srgbClr val="0A2F5C"/>
          </a:solidFill>
          <a:ln/>
          <a:effectLst>
            <a:outerShdw blurRad="101600" dist="38100" dir="5400000" algn="bl" rotWithShape="0">
              <a:srgbClr val="0A2F5C">
                <a:alpha val="16000"/>
              </a:srgbClr>
            </a:outerShdw>
          </a:effectLst>
        </p:spPr>
      </p:sp>
      <p:pic>
        <p:nvPicPr>
          <p:cNvPr id="6" name="Image 1" descr="/sessions/tender-modest-edison/mnt/outputs/deck/icons/fileAlt_white.png"/>
          <p:cNvPicPr>
            <a:picLocks noChangeAspect="1"/>
          </p:cNvPicPr>
          <p:nvPr/>
        </p:nvPicPr>
        <p:blipFill>
          <a:blip r:embed="rId4"/>
          <a:stretch>
            <a:fillRect/>
          </a:stretch>
        </p:blipFill>
        <p:spPr>
          <a:xfrm>
            <a:off x="11274552" y="594360"/>
            <a:ext cx="310896" cy="310896"/>
          </a:xfrm>
          <a:prstGeom prst="rect">
            <a:avLst/>
          </a:prstGeom>
        </p:spPr>
      </p:pic>
      <p:sp>
        <p:nvSpPr>
          <p:cNvPr id="7" name="Shape 3"/>
          <p:cNvSpPr/>
          <p:nvPr/>
        </p:nvSpPr>
        <p:spPr>
          <a:xfrm>
            <a:off x="502920" y="1572768"/>
            <a:ext cx="3602736" cy="1554480"/>
          </a:xfrm>
          <a:prstGeom prst="roundRect">
            <a:avLst>
              <a:gd name="adj" fmla="val 5294"/>
            </a:avLst>
          </a:prstGeom>
          <a:solidFill>
            <a:srgbClr val="F6FAFD"/>
          </a:solidFill>
          <a:ln/>
          <a:effectLst>
            <a:outerShdw blurRad="114300" dist="38100" dir="5400000" algn="bl" rotWithShape="0">
              <a:srgbClr val="0A2F5C">
                <a:alpha val="10000"/>
              </a:srgbClr>
            </a:outerShdw>
          </a:effectLst>
        </p:spPr>
      </p:sp>
      <p:sp>
        <p:nvSpPr>
          <p:cNvPr id="8" name="Shape 4"/>
          <p:cNvSpPr/>
          <p:nvPr/>
        </p:nvSpPr>
        <p:spPr>
          <a:xfrm>
            <a:off x="676656" y="1728216"/>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9" name="Image 2" descr="/sessions/tender-modest-edison/mnt/outputs/deck/icons/clipboard_white.png"/>
          <p:cNvPicPr>
            <a:picLocks noChangeAspect="1"/>
          </p:cNvPicPr>
          <p:nvPr/>
        </p:nvPicPr>
        <p:blipFill>
          <a:blip r:embed="rId5"/>
          <a:stretch>
            <a:fillRect/>
          </a:stretch>
        </p:blipFill>
        <p:spPr>
          <a:xfrm>
            <a:off x="790956" y="1842516"/>
            <a:ext cx="228600" cy="228600"/>
          </a:xfrm>
          <a:prstGeom prst="rect">
            <a:avLst/>
          </a:prstGeom>
        </p:spPr>
      </p:pic>
      <p:sp>
        <p:nvSpPr>
          <p:cNvPr id="10" name="Text 5"/>
          <p:cNvSpPr/>
          <p:nvPr/>
        </p:nvSpPr>
        <p:spPr>
          <a:xfrm>
            <a:off x="1248156" y="1780032"/>
            <a:ext cx="3310128" cy="364744"/>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5.417</a:t>
            </a:r>
            <a:endParaRPr lang="en-US" sz="2400" dirty="0"/>
          </a:p>
        </p:txBody>
      </p:sp>
      <p:sp>
        <p:nvSpPr>
          <p:cNvPr id="11" name="Text 6"/>
          <p:cNvSpPr/>
          <p:nvPr/>
        </p:nvSpPr>
        <p:spPr>
          <a:xfrm>
            <a:off x="795528" y="2421146"/>
            <a:ext cx="3310128" cy="311912"/>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Hồ sơ TTHC tiếp nhận</a:t>
            </a:r>
            <a:endParaRPr lang="en-US" dirty="0"/>
          </a:p>
        </p:txBody>
      </p:sp>
      <p:sp>
        <p:nvSpPr>
          <p:cNvPr id="12" name="Shape 7"/>
          <p:cNvSpPr/>
          <p:nvPr/>
        </p:nvSpPr>
        <p:spPr>
          <a:xfrm>
            <a:off x="4288536" y="1572768"/>
            <a:ext cx="3602736" cy="1554480"/>
          </a:xfrm>
          <a:prstGeom prst="roundRect">
            <a:avLst>
              <a:gd name="adj" fmla="val 5294"/>
            </a:avLst>
          </a:prstGeom>
          <a:solidFill>
            <a:srgbClr val="F6FAFD"/>
          </a:solidFill>
          <a:ln/>
          <a:effectLst>
            <a:outerShdw blurRad="114300" dist="38100" dir="5400000" algn="bl" rotWithShape="0">
              <a:srgbClr val="0A2F5C">
                <a:alpha val="10000"/>
              </a:srgbClr>
            </a:outerShdw>
          </a:effectLst>
        </p:spPr>
      </p:sp>
      <p:sp>
        <p:nvSpPr>
          <p:cNvPr id="13" name="Shape 8"/>
          <p:cNvSpPr/>
          <p:nvPr/>
        </p:nvSpPr>
        <p:spPr>
          <a:xfrm>
            <a:off x="4462272" y="1728216"/>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14" name="Image 3" descr="/sessions/tender-modest-edison/mnt/outputs/deck/icons/globe_white.png"/>
          <p:cNvPicPr>
            <a:picLocks noChangeAspect="1"/>
          </p:cNvPicPr>
          <p:nvPr/>
        </p:nvPicPr>
        <p:blipFill>
          <a:blip r:embed="rId6"/>
          <a:stretch>
            <a:fillRect/>
          </a:stretch>
        </p:blipFill>
        <p:spPr>
          <a:xfrm>
            <a:off x="4576572" y="1842516"/>
            <a:ext cx="228600" cy="228600"/>
          </a:xfrm>
          <a:prstGeom prst="rect">
            <a:avLst/>
          </a:prstGeom>
        </p:spPr>
      </p:pic>
      <p:sp>
        <p:nvSpPr>
          <p:cNvPr id="15" name="Text 9"/>
          <p:cNvSpPr/>
          <p:nvPr/>
        </p:nvSpPr>
        <p:spPr>
          <a:xfrm>
            <a:off x="5033772" y="1780032"/>
            <a:ext cx="3310128" cy="364744"/>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96,75%</a:t>
            </a:r>
            <a:endParaRPr lang="en-US" sz="2400" dirty="0"/>
          </a:p>
        </p:txBody>
      </p:sp>
      <p:sp>
        <p:nvSpPr>
          <p:cNvPr id="16" name="Text 10"/>
          <p:cNvSpPr/>
          <p:nvPr/>
        </p:nvSpPr>
        <p:spPr>
          <a:xfrm>
            <a:off x="4581144" y="2421146"/>
            <a:ext cx="3310128" cy="311912"/>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Hồ sơ trực tuyến (mục tiêu ≥99%)</a:t>
            </a:r>
            <a:endParaRPr lang="en-US" dirty="0"/>
          </a:p>
        </p:txBody>
      </p:sp>
      <p:sp>
        <p:nvSpPr>
          <p:cNvPr id="17" name="Shape 11"/>
          <p:cNvSpPr/>
          <p:nvPr/>
        </p:nvSpPr>
        <p:spPr>
          <a:xfrm>
            <a:off x="8074152" y="1572768"/>
            <a:ext cx="3602736" cy="1554480"/>
          </a:xfrm>
          <a:prstGeom prst="roundRect">
            <a:avLst>
              <a:gd name="adj" fmla="val 5294"/>
            </a:avLst>
          </a:prstGeom>
          <a:solidFill>
            <a:srgbClr val="F6FAFD"/>
          </a:solidFill>
          <a:ln/>
          <a:effectLst>
            <a:outerShdw blurRad="114300" dist="38100" dir="5400000" algn="bl" rotWithShape="0">
              <a:srgbClr val="0A2F5C">
                <a:alpha val="10000"/>
              </a:srgbClr>
            </a:outerShdw>
          </a:effectLst>
        </p:spPr>
      </p:sp>
      <p:sp>
        <p:nvSpPr>
          <p:cNvPr id="18" name="Shape 12"/>
          <p:cNvSpPr/>
          <p:nvPr/>
        </p:nvSpPr>
        <p:spPr>
          <a:xfrm>
            <a:off x="8247888" y="1728216"/>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19" name="Image 4" descr="/sessions/tender-modest-edison/mnt/outputs/deck/icons/mobile_white.png"/>
          <p:cNvPicPr>
            <a:picLocks noChangeAspect="1"/>
          </p:cNvPicPr>
          <p:nvPr/>
        </p:nvPicPr>
        <p:blipFill>
          <a:blip r:embed="rId7"/>
          <a:stretch>
            <a:fillRect/>
          </a:stretch>
        </p:blipFill>
        <p:spPr>
          <a:xfrm>
            <a:off x="8362188" y="1842516"/>
            <a:ext cx="228600" cy="228600"/>
          </a:xfrm>
          <a:prstGeom prst="rect">
            <a:avLst/>
          </a:prstGeom>
        </p:spPr>
      </p:pic>
      <p:sp>
        <p:nvSpPr>
          <p:cNvPr id="20" name="Text 13"/>
          <p:cNvSpPr/>
          <p:nvPr/>
        </p:nvSpPr>
        <p:spPr>
          <a:xfrm>
            <a:off x="8819388" y="1780032"/>
            <a:ext cx="3310128" cy="364744"/>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668</a:t>
            </a:r>
            <a:endParaRPr lang="en-US" sz="2400" dirty="0"/>
          </a:p>
        </p:txBody>
      </p:sp>
      <p:sp>
        <p:nvSpPr>
          <p:cNvPr id="21" name="Text 14"/>
          <p:cNvSpPr/>
          <p:nvPr/>
        </p:nvSpPr>
        <p:spPr>
          <a:xfrm>
            <a:off x="8366760" y="2421146"/>
            <a:ext cx="3310128" cy="311912"/>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Hồ sơ trực tuyến toàn trình</a:t>
            </a:r>
            <a:endParaRPr lang="en-US" dirty="0"/>
          </a:p>
        </p:txBody>
      </p:sp>
      <p:sp>
        <p:nvSpPr>
          <p:cNvPr id="22" name="Shape 15"/>
          <p:cNvSpPr/>
          <p:nvPr/>
        </p:nvSpPr>
        <p:spPr>
          <a:xfrm>
            <a:off x="502920" y="3310128"/>
            <a:ext cx="3602736" cy="1554480"/>
          </a:xfrm>
          <a:prstGeom prst="roundRect">
            <a:avLst>
              <a:gd name="adj" fmla="val 5294"/>
            </a:avLst>
          </a:prstGeom>
          <a:solidFill>
            <a:srgbClr val="F6FAFD"/>
          </a:solidFill>
          <a:ln/>
          <a:effectLst>
            <a:outerShdw blurRad="114300" dist="38100" dir="5400000" algn="bl" rotWithShape="0">
              <a:srgbClr val="0A2F5C">
                <a:alpha val="10000"/>
              </a:srgbClr>
            </a:outerShdw>
          </a:effectLst>
        </p:spPr>
      </p:sp>
      <p:sp>
        <p:nvSpPr>
          <p:cNvPr id="23" name="Shape 16"/>
          <p:cNvSpPr/>
          <p:nvPr/>
        </p:nvSpPr>
        <p:spPr>
          <a:xfrm>
            <a:off x="676656" y="3465576"/>
            <a:ext cx="457200" cy="457200"/>
          </a:xfrm>
          <a:prstGeom prst="ellipse">
            <a:avLst/>
          </a:prstGeom>
          <a:solidFill>
            <a:srgbClr val="123B70"/>
          </a:solidFill>
          <a:ln/>
          <a:effectLst>
            <a:outerShdw blurRad="101600" dist="38100" dir="5400000" algn="bl" rotWithShape="0">
              <a:srgbClr val="0A2F5C">
                <a:alpha val="16000"/>
              </a:srgbClr>
            </a:outerShdw>
          </a:effectLst>
        </p:spPr>
      </p:sp>
      <p:pic>
        <p:nvPicPr>
          <p:cNvPr id="24" name="Image 5" descr="/sessions/tender-modest-edison/mnt/outputs/deck/icons/database_white.png"/>
          <p:cNvPicPr>
            <a:picLocks noChangeAspect="1"/>
          </p:cNvPicPr>
          <p:nvPr/>
        </p:nvPicPr>
        <p:blipFill>
          <a:blip r:embed="rId8"/>
          <a:stretch>
            <a:fillRect/>
          </a:stretch>
        </p:blipFill>
        <p:spPr>
          <a:xfrm>
            <a:off x="790956" y="3579876"/>
            <a:ext cx="228600" cy="228600"/>
          </a:xfrm>
          <a:prstGeom prst="rect">
            <a:avLst/>
          </a:prstGeom>
        </p:spPr>
      </p:pic>
      <p:sp>
        <p:nvSpPr>
          <p:cNvPr id="25" name="Text 17"/>
          <p:cNvSpPr/>
          <p:nvPr/>
        </p:nvSpPr>
        <p:spPr>
          <a:xfrm>
            <a:off x="1248156" y="3517392"/>
            <a:ext cx="3310128" cy="364744"/>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91,09%</a:t>
            </a:r>
            <a:endParaRPr lang="en-US" sz="2400" dirty="0"/>
          </a:p>
        </p:txBody>
      </p:sp>
      <p:sp>
        <p:nvSpPr>
          <p:cNvPr id="26" name="Text 18"/>
          <p:cNvSpPr/>
          <p:nvPr/>
        </p:nvSpPr>
        <p:spPr>
          <a:xfrm>
            <a:off x="795528" y="4158506"/>
            <a:ext cx="3310128" cy="311912"/>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Tỷ lệ số hóa hồ sơ, kết quả giải quyết</a:t>
            </a:r>
            <a:endParaRPr lang="en-US" dirty="0"/>
          </a:p>
        </p:txBody>
      </p:sp>
      <p:sp>
        <p:nvSpPr>
          <p:cNvPr id="27" name="Shape 19"/>
          <p:cNvSpPr/>
          <p:nvPr/>
        </p:nvSpPr>
        <p:spPr>
          <a:xfrm>
            <a:off x="4288536" y="3310128"/>
            <a:ext cx="3602736" cy="1554480"/>
          </a:xfrm>
          <a:prstGeom prst="roundRect">
            <a:avLst>
              <a:gd name="adj" fmla="val 5294"/>
            </a:avLst>
          </a:prstGeom>
          <a:solidFill>
            <a:srgbClr val="F6FAFD"/>
          </a:solidFill>
          <a:ln/>
          <a:effectLst>
            <a:outerShdw blurRad="114300" dist="38100" dir="5400000" algn="bl" rotWithShape="0">
              <a:srgbClr val="0A2F5C">
                <a:alpha val="10000"/>
              </a:srgbClr>
            </a:outerShdw>
          </a:effectLst>
        </p:spPr>
      </p:sp>
      <p:sp>
        <p:nvSpPr>
          <p:cNvPr id="28" name="Shape 20"/>
          <p:cNvSpPr/>
          <p:nvPr/>
        </p:nvSpPr>
        <p:spPr>
          <a:xfrm>
            <a:off x="4462272" y="3465576"/>
            <a:ext cx="457200" cy="457200"/>
          </a:xfrm>
          <a:prstGeom prst="ellipse">
            <a:avLst/>
          </a:prstGeom>
          <a:solidFill>
            <a:srgbClr val="C98A1F"/>
          </a:solidFill>
          <a:ln/>
          <a:effectLst>
            <a:outerShdw blurRad="101600" dist="38100" dir="5400000" algn="bl" rotWithShape="0">
              <a:srgbClr val="0A2F5C">
                <a:alpha val="16000"/>
              </a:srgbClr>
            </a:outerShdw>
          </a:effectLst>
        </p:spPr>
      </p:sp>
      <p:pic>
        <p:nvPicPr>
          <p:cNvPr id="29" name="Image 6" descr="/sessions/tender-modest-edison/mnt/outputs/deck/icons/coins_white.png"/>
          <p:cNvPicPr>
            <a:picLocks noChangeAspect="1"/>
          </p:cNvPicPr>
          <p:nvPr/>
        </p:nvPicPr>
        <p:blipFill>
          <a:blip r:embed="rId9"/>
          <a:stretch>
            <a:fillRect/>
          </a:stretch>
        </p:blipFill>
        <p:spPr>
          <a:xfrm>
            <a:off x="4576572" y="3579876"/>
            <a:ext cx="228600" cy="228600"/>
          </a:xfrm>
          <a:prstGeom prst="rect">
            <a:avLst/>
          </a:prstGeom>
        </p:spPr>
      </p:pic>
      <p:sp>
        <p:nvSpPr>
          <p:cNvPr id="30" name="Text 21"/>
          <p:cNvSpPr/>
          <p:nvPr/>
        </p:nvSpPr>
        <p:spPr>
          <a:xfrm>
            <a:off x="5033772" y="3517392"/>
            <a:ext cx="3310128" cy="364744"/>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100%</a:t>
            </a:r>
            <a:endParaRPr lang="en-US" sz="2400" dirty="0"/>
          </a:p>
        </p:txBody>
      </p:sp>
      <p:sp>
        <p:nvSpPr>
          <p:cNvPr id="31" name="Text 22"/>
          <p:cNvSpPr/>
          <p:nvPr/>
        </p:nvSpPr>
        <p:spPr>
          <a:xfrm>
            <a:off x="4581144" y="4158506"/>
            <a:ext cx="3310128" cy="311912"/>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Thanh toán trực tuyến (~45 triệu đồng)</a:t>
            </a:r>
            <a:endParaRPr lang="en-US" dirty="0"/>
          </a:p>
        </p:txBody>
      </p:sp>
      <p:sp>
        <p:nvSpPr>
          <p:cNvPr id="32" name="Shape 23"/>
          <p:cNvSpPr/>
          <p:nvPr/>
        </p:nvSpPr>
        <p:spPr>
          <a:xfrm>
            <a:off x="8074152" y="3310128"/>
            <a:ext cx="3602736" cy="1554480"/>
          </a:xfrm>
          <a:prstGeom prst="roundRect">
            <a:avLst>
              <a:gd name="adj" fmla="val 5294"/>
            </a:avLst>
          </a:prstGeom>
          <a:solidFill>
            <a:srgbClr val="F6FAFD"/>
          </a:solidFill>
          <a:ln/>
          <a:effectLst>
            <a:outerShdw blurRad="114300" dist="38100" dir="5400000" algn="bl" rotWithShape="0">
              <a:srgbClr val="0A2F5C">
                <a:alpha val="10000"/>
              </a:srgbClr>
            </a:outerShdw>
          </a:effectLst>
        </p:spPr>
      </p:sp>
      <p:sp>
        <p:nvSpPr>
          <p:cNvPr id="33" name="Shape 24"/>
          <p:cNvSpPr/>
          <p:nvPr/>
        </p:nvSpPr>
        <p:spPr>
          <a:xfrm>
            <a:off x="8247888" y="3465576"/>
            <a:ext cx="457200" cy="457200"/>
          </a:xfrm>
          <a:prstGeom prst="ellipse">
            <a:avLst/>
          </a:prstGeom>
          <a:solidFill>
            <a:srgbClr val="0EA5C9"/>
          </a:solidFill>
          <a:ln/>
          <a:effectLst>
            <a:outerShdw blurRad="101600" dist="38100" dir="5400000" algn="bl" rotWithShape="0">
              <a:srgbClr val="0A2F5C">
                <a:alpha val="16000"/>
              </a:srgbClr>
            </a:outerShdw>
          </a:effectLst>
        </p:spPr>
      </p:sp>
      <p:pic>
        <p:nvPicPr>
          <p:cNvPr id="34" name="Image 7" descr="/sessions/tender-modest-edison/mnt/outputs/deck/icons/star_white.png"/>
          <p:cNvPicPr>
            <a:picLocks noChangeAspect="1"/>
          </p:cNvPicPr>
          <p:nvPr/>
        </p:nvPicPr>
        <p:blipFill>
          <a:blip r:embed="rId10"/>
          <a:stretch>
            <a:fillRect/>
          </a:stretch>
        </p:blipFill>
        <p:spPr>
          <a:xfrm>
            <a:off x="8362188" y="3579876"/>
            <a:ext cx="228600" cy="228600"/>
          </a:xfrm>
          <a:prstGeom prst="rect">
            <a:avLst/>
          </a:prstGeom>
        </p:spPr>
      </p:pic>
      <p:sp>
        <p:nvSpPr>
          <p:cNvPr id="35" name="Text 25"/>
          <p:cNvSpPr/>
          <p:nvPr/>
        </p:nvSpPr>
        <p:spPr>
          <a:xfrm>
            <a:off x="8819388" y="3517392"/>
            <a:ext cx="3310128" cy="364744"/>
          </a:xfrm>
          <a:prstGeom prst="rect">
            <a:avLst/>
          </a:prstGeom>
          <a:noFill/>
          <a:ln/>
        </p:spPr>
        <p:txBody>
          <a:bodyPr wrap="square" lIns="0" tIns="0" rIns="0" bIns="0" rtlCol="0" anchor="t"/>
          <a:lstStyle/>
          <a:p>
            <a:pPr marL="0" indent="0" algn="l">
              <a:lnSpc>
                <a:spcPct val="105000"/>
              </a:lnSpc>
              <a:buNone/>
            </a:pPr>
            <a:r>
              <a:rPr lang="en-US" sz="2400" b="1" dirty="0">
                <a:solidFill>
                  <a:srgbClr val="0A2F5C"/>
                </a:solidFill>
                <a:latin typeface="Times New Roman" pitchFamily="34" charset="0"/>
                <a:ea typeface="Times New Roman" pitchFamily="34" charset="-122"/>
                <a:cs typeface="Times New Roman" pitchFamily="34" charset="-120"/>
              </a:rPr>
              <a:t>100%</a:t>
            </a:r>
            <a:endParaRPr lang="en-US" sz="2400" dirty="0"/>
          </a:p>
        </p:txBody>
      </p:sp>
      <p:sp>
        <p:nvSpPr>
          <p:cNvPr id="36" name="Text 26"/>
          <p:cNvSpPr/>
          <p:nvPr/>
        </p:nvSpPr>
        <p:spPr>
          <a:xfrm>
            <a:off x="8366760" y="4158506"/>
            <a:ext cx="3310128" cy="311912"/>
          </a:xfrm>
          <a:prstGeom prst="rect">
            <a:avLst/>
          </a:prstGeom>
          <a:noFill/>
          <a:ln/>
        </p:spPr>
        <p:txBody>
          <a:bodyPr wrap="square" lIns="0" tIns="0" rIns="0" bIns="0" rtlCol="0" anchor="t"/>
          <a:lstStyle/>
          <a:p>
            <a:pPr marL="0" indent="0" algn="l">
              <a:lnSpc>
                <a:spcPct val="98000"/>
              </a:lnSpc>
              <a:buNone/>
            </a:pPr>
            <a:r>
              <a:rPr lang="en-US" dirty="0">
                <a:solidFill>
                  <a:srgbClr val="5B7A99"/>
                </a:solidFill>
                <a:latin typeface="Times New Roman" pitchFamily="34" charset="0"/>
                <a:ea typeface="Times New Roman" pitchFamily="34" charset="-122"/>
                <a:cs typeface="Times New Roman" pitchFamily="34" charset="-120"/>
              </a:rPr>
              <a:t>Mức độ hài lòng của người dân</a:t>
            </a:r>
            <a:endParaRPr lang="en-US" dirty="0"/>
          </a:p>
        </p:txBody>
      </p:sp>
      <p:sp>
        <p:nvSpPr>
          <p:cNvPr id="37" name="Shape 27"/>
          <p:cNvSpPr/>
          <p:nvPr/>
        </p:nvSpPr>
        <p:spPr>
          <a:xfrm>
            <a:off x="502920" y="4956048"/>
            <a:ext cx="5532120" cy="1207008"/>
          </a:xfrm>
          <a:prstGeom prst="roundRect">
            <a:avLst>
              <a:gd name="adj" fmla="val 6061"/>
            </a:avLst>
          </a:prstGeom>
          <a:solidFill>
            <a:srgbClr val="F6FAFD"/>
          </a:solidFill>
          <a:ln/>
          <a:effectLst>
            <a:outerShdw blurRad="114300" dist="38100" dir="5400000" algn="bl" rotWithShape="0">
              <a:srgbClr val="0A2F5C">
                <a:alpha val="10000"/>
              </a:srgbClr>
            </a:outerShdw>
          </a:effectLst>
        </p:spPr>
      </p:sp>
      <p:sp>
        <p:nvSpPr>
          <p:cNvPr id="38" name="Shape 28"/>
          <p:cNvSpPr/>
          <p:nvPr/>
        </p:nvSpPr>
        <p:spPr>
          <a:xfrm>
            <a:off x="658368" y="5111496"/>
            <a:ext cx="457200" cy="457200"/>
          </a:xfrm>
          <a:prstGeom prst="ellipse">
            <a:avLst/>
          </a:prstGeom>
          <a:solidFill>
            <a:srgbClr val="0D9488"/>
          </a:solidFill>
          <a:ln/>
          <a:effectLst>
            <a:outerShdw blurRad="101600" dist="38100" dir="5400000" algn="bl" rotWithShape="0">
              <a:srgbClr val="0A2F5C">
                <a:alpha val="16000"/>
              </a:srgbClr>
            </a:outerShdw>
          </a:effectLst>
        </p:spPr>
      </p:sp>
      <p:pic>
        <p:nvPicPr>
          <p:cNvPr id="39" name="Image 8" descr="/sessions/tender-modest-edison/mnt/outputs/deck/icons/check_white.png"/>
          <p:cNvPicPr>
            <a:picLocks noChangeAspect="1"/>
          </p:cNvPicPr>
          <p:nvPr/>
        </p:nvPicPr>
        <p:blipFill>
          <a:blip r:embed="rId11"/>
          <a:stretch>
            <a:fillRect/>
          </a:stretch>
        </p:blipFill>
        <p:spPr>
          <a:xfrm>
            <a:off x="772668" y="5225796"/>
            <a:ext cx="228600" cy="228600"/>
          </a:xfrm>
          <a:prstGeom prst="rect">
            <a:avLst/>
          </a:prstGeom>
        </p:spPr>
      </p:pic>
      <p:sp>
        <p:nvSpPr>
          <p:cNvPr id="40" name="Text 29"/>
          <p:cNvSpPr/>
          <p:nvPr/>
        </p:nvSpPr>
        <p:spPr>
          <a:xfrm>
            <a:off x="1252728" y="5111496"/>
            <a:ext cx="4617720" cy="457200"/>
          </a:xfrm>
          <a:prstGeom prst="rect">
            <a:avLst/>
          </a:prstGeom>
          <a:noFill/>
          <a:ln/>
        </p:spPr>
        <p:txBody>
          <a:bodyPr wrap="square" lIns="0" tIns="0" rIns="0" bIns="0" rtlCol="0" anchor="ctr"/>
          <a:lstStyle/>
          <a:p>
            <a:pPr marL="0" indent="0">
              <a:buNone/>
            </a:pPr>
            <a:r>
              <a:rPr lang="en-US" b="1" dirty="0">
                <a:solidFill>
                  <a:srgbClr val="0A2F5C"/>
                </a:solidFill>
                <a:latin typeface="Times New Roman" pitchFamily="34" charset="0"/>
                <a:ea typeface="Times New Roman" pitchFamily="34" charset="-122"/>
                <a:cs typeface="Times New Roman" pitchFamily="34" charset="-120"/>
              </a:rPr>
              <a:t>Điểm sáng</a:t>
            </a:r>
            <a:endParaRPr lang="en-US" dirty="0"/>
          </a:p>
        </p:txBody>
      </p:sp>
      <p:sp>
        <p:nvSpPr>
          <p:cNvPr id="41" name="Text 30"/>
          <p:cNvSpPr/>
          <p:nvPr/>
        </p:nvSpPr>
        <p:spPr>
          <a:xfrm>
            <a:off x="722376" y="5614416"/>
            <a:ext cx="5093208" cy="365760"/>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Ứng dụng AI, mã QR, màn hình tra cứu; Bàn hỗ trợ số 5.417 lượt, hỗ trợ VNeID 68 người</a:t>
            </a:r>
            <a:endParaRPr lang="en-US" dirty="0"/>
          </a:p>
        </p:txBody>
      </p:sp>
      <p:sp>
        <p:nvSpPr>
          <p:cNvPr id="42" name="Shape 31"/>
          <p:cNvSpPr/>
          <p:nvPr/>
        </p:nvSpPr>
        <p:spPr>
          <a:xfrm>
            <a:off x="6172200" y="4956048"/>
            <a:ext cx="4599432" cy="1207008"/>
          </a:xfrm>
          <a:prstGeom prst="roundRect">
            <a:avLst>
              <a:gd name="adj" fmla="val 6061"/>
            </a:avLst>
          </a:prstGeom>
          <a:solidFill>
            <a:srgbClr val="FCEAE8"/>
          </a:solidFill>
          <a:ln/>
          <a:effectLst>
            <a:outerShdw blurRad="114300" dist="38100" dir="5400000" algn="bl" rotWithShape="0">
              <a:srgbClr val="0A2F5C">
                <a:alpha val="10000"/>
              </a:srgbClr>
            </a:outerShdw>
          </a:effectLst>
        </p:spPr>
      </p:sp>
      <p:sp>
        <p:nvSpPr>
          <p:cNvPr id="43" name="Shape 32"/>
          <p:cNvSpPr/>
          <p:nvPr/>
        </p:nvSpPr>
        <p:spPr>
          <a:xfrm>
            <a:off x="6327648" y="5111496"/>
            <a:ext cx="457200" cy="457200"/>
          </a:xfrm>
          <a:prstGeom prst="ellipse">
            <a:avLst/>
          </a:prstGeom>
          <a:solidFill>
            <a:srgbClr val="C0392B"/>
          </a:solidFill>
          <a:ln/>
          <a:effectLst>
            <a:outerShdw blurRad="101600" dist="38100" dir="5400000" algn="bl" rotWithShape="0">
              <a:srgbClr val="0A2F5C">
                <a:alpha val="16000"/>
              </a:srgbClr>
            </a:outerShdw>
          </a:effectLst>
        </p:spPr>
      </p:sp>
      <p:pic>
        <p:nvPicPr>
          <p:cNvPr id="44" name="Image 9" descr="/sessions/tender-modest-edison/mnt/outputs/deck/icons/warning_white.png"/>
          <p:cNvPicPr>
            <a:picLocks noChangeAspect="1"/>
          </p:cNvPicPr>
          <p:nvPr/>
        </p:nvPicPr>
        <p:blipFill>
          <a:blip r:embed="rId12"/>
          <a:stretch>
            <a:fillRect/>
          </a:stretch>
        </p:blipFill>
        <p:spPr>
          <a:xfrm>
            <a:off x="6441948" y="5225796"/>
            <a:ext cx="228600" cy="228600"/>
          </a:xfrm>
          <a:prstGeom prst="rect">
            <a:avLst/>
          </a:prstGeom>
        </p:spPr>
      </p:pic>
      <p:sp>
        <p:nvSpPr>
          <p:cNvPr id="45" name="Text 33"/>
          <p:cNvSpPr/>
          <p:nvPr/>
        </p:nvSpPr>
        <p:spPr>
          <a:xfrm>
            <a:off x="6922008" y="5111496"/>
            <a:ext cx="3685032" cy="457200"/>
          </a:xfrm>
          <a:prstGeom prst="rect">
            <a:avLst/>
          </a:prstGeom>
          <a:noFill/>
          <a:ln/>
        </p:spPr>
        <p:txBody>
          <a:bodyPr wrap="square" lIns="0" tIns="0" rIns="0" bIns="0" rtlCol="0" anchor="ctr"/>
          <a:lstStyle/>
          <a:p>
            <a:pPr marL="0" indent="0">
              <a:buNone/>
            </a:pPr>
            <a:r>
              <a:rPr lang="en-US" b="1" dirty="0">
                <a:solidFill>
                  <a:srgbClr val="0A2F5C"/>
                </a:solidFill>
                <a:latin typeface="Times New Roman" pitchFamily="34" charset="0"/>
                <a:ea typeface="Times New Roman" pitchFamily="34" charset="-122"/>
                <a:cs typeface="Times New Roman" pitchFamily="34" charset="-120"/>
              </a:rPr>
              <a:t>Tồn tại</a:t>
            </a:r>
            <a:endParaRPr lang="en-US" dirty="0"/>
          </a:p>
        </p:txBody>
      </p:sp>
      <p:sp>
        <p:nvSpPr>
          <p:cNvPr id="46" name="Text 34"/>
          <p:cNvSpPr/>
          <p:nvPr/>
        </p:nvSpPr>
        <p:spPr>
          <a:xfrm>
            <a:off x="6391656" y="5614416"/>
            <a:ext cx="4160520" cy="365760"/>
          </a:xfrm>
          <a:prstGeom prst="rect">
            <a:avLst/>
          </a:prstGeom>
          <a:noFill/>
          <a:ln/>
        </p:spPr>
        <p:txBody>
          <a:bodyPr wrap="square" lIns="0" tIns="0" rIns="0" bIns="0" rtlCol="0" anchor="t"/>
          <a:lstStyle/>
          <a:p>
            <a:pPr marL="177800" indent="-177800">
              <a:lnSpc>
                <a:spcPct val="110000"/>
              </a:lnSpc>
              <a:spcAft>
                <a:spcPts val="500"/>
              </a:spcAft>
              <a:buSzPct val="100000"/>
              <a:buChar char="▪"/>
            </a:pPr>
            <a:r>
              <a:rPr lang="en-US" dirty="0">
                <a:solidFill>
                  <a:srgbClr val="16324A"/>
                </a:solidFill>
                <a:latin typeface="Times New Roman" pitchFamily="34" charset="0"/>
                <a:ea typeface="Times New Roman" pitchFamily="34" charset="-122"/>
                <a:cs typeface="Times New Roman" pitchFamily="34" charset="-120"/>
              </a:rPr>
              <a:t>Mô hình "Một cửa lưu động" mới có kế hoạch, chưa triển khai thực tế</a:t>
            </a:r>
            <a:endParaRPr lang="en-US" dirty="0"/>
          </a:p>
        </p:txBody>
      </p:sp>
      <p:sp>
        <p:nvSpPr>
          <p:cNvPr id="48" name="Text 36"/>
          <p:cNvSpPr/>
          <p:nvPr/>
        </p:nvSpPr>
        <p:spPr>
          <a:xfrm>
            <a:off x="10835640" y="6455664"/>
            <a:ext cx="850392" cy="292608"/>
          </a:xfrm>
          <a:prstGeom prst="rect">
            <a:avLst/>
          </a:prstGeom>
          <a:noFill/>
          <a:ln/>
        </p:spPr>
        <p:txBody>
          <a:bodyPr wrap="square" lIns="0" tIns="0" rIns="0" bIns="0" rtlCol="0" anchor="ctr"/>
          <a:lstStyle/>
          <a:p>
            <a:pPr marL="0" indent="0" algn="r">
              <a:buNone/>
            </a:pPr>
            <a:r>
              <a:rPr lang="en-US" sz="1400" b="1" dirty="0">
                <a:solidFill>
                  <a:srgbClr val="0A2F5C"/>
                </a:solidFill>
                <a:latin typeface="Times New Roman" pitchFamily="34" charset="0"/>
                <a:ea typeface="Times New Roman" pitchFamily="34" charset="-122"/>
                <a:cs typeface="Times New Roman" pitchFamily="34" charset="-120"/>
              </a:rPr>
              <a:t>09 / 30</a:t>
            </a:r>
            <a:endParaRPr lang="en-US" sz="1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11967</Words>
  <Application>Microsoft Office PowerPoint</Application>
  <PresentationFormat>Widescreen</PresentationFormat>
  <Paragraphs>476</Paragraphs>
  <Slides>30</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Báo cáo sơ kết 6 tháng đầu năm 2026 - Nghị quyết 57-NQ/TW</dc:title>
  <dc:subject>PptxGenJS Presentation</dc:subject>
  <dc:creator>Đảng ủy xã Bắc Hà</dc:creator>
  <cp:lastModifiedBy>Admin</cp:lastModifiedBy>
  <cp:revision>9</cp:revision>
  <dcterms:created xsi:type="dcterms:W3CDTF">2026-07-08T06:36:19Z</dcterms:created>
  <dcterms:modified xsi:type="dcterms:W3CDTF">2026-07-08T07:15:17Z</dcterms:modified>
</cp:coreProperties>
</file>