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kzidenz-Grotesk" panose="02000503030000020003" pitchFamily="2" charset="77"/>
      <p:regular r:id="rId13"/>
    </p:embeddedFont>
    <p:embeddedFont>
      <p:font typeface="Akzidenz-Grotesk Bold" panose="02000803050000020004" pitchFamily="2" charset="77"/>
      <p:regular r:id="rId14"/>
    </p:embeddedFont>
    <p:embeddedFont>
      <p:font typeface="Akzidenz-Grotesk Bold Italics" panose="02000803060000090004" pitchFamily="2" charset="77"/>
      <p:regular r:id="rId15"/>
    </p:embeddedFont>
    <p:embeddedFont>
      <p:font typeface="Akzidenz-Grotesk Medium" panose="02000603030000020004" pitchFamily="2" charset="77"/>
      <p:regular r:id="rId16"/>
    </p:embeddedFont>
    <p:embeddedFont>
      <p:font typeface="Barlow SemiCondensed" pitchFamily="2" charset="77"/>
      <p:regular r:id="rId17"/>
    </p:embeddedFont>
    <p:embeddedFont>
      <p:font typeface="Barlow SemiCondensed Semi-Bold" pitchFamily="2" charset="77"/>
      <p:regular r:id="rId18"/>
    </p:embeddedFont>
    <p:embeddedFont>
      <p:font typeface="Canva Sans" panose="020B0503030501040103" pitchFamily="34" charset="0"/>
      <p:regular r:id="rId19"/>
    </p:embeddedFont>
    <p:embeddedFont>
      <p:font typeface="TT Interphases Bold" panose="02000803060000020004" pitchFamily="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552" autoAdjust="0"/>
  </p:normalViewPr>
  <p:slideViewPr>
    <p:cSldViewPr>
      <p:cViewPr varScale="1">
        <p:scale>
          <a:sx n="61" d="100"/>
          <a:sy n="61" d="100"/>
        </p:scale>
        <p:origin x="86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17619"/>
            <a:ext cx="18288000" cy="10774400"/>
          </a:xfrm>
          <a:custGeom>
            <a:avLst/>
            <a:gdLst/>
            <a:ahLst/>
            <a:cxnLst/>
            <a:rect l="l" t="t" r="r" b="b"/>
            <a:pathLst>
              <a:path w="18288000" h="10774400">
                <a:moveTo>
                  <a:pt x="0" y="0"/>
                </a:moveTo>
                <a:lnTo>
                  <a:pt x="18288000" y="0"/>
                </a:lnTo>
                <a:lnTo>
                  <a:pt x="18288000" y="10774400"/>
                </a:lnTo>
                <a:lnTo>
                  <a:pt x="0" y="10774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830" r="-847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6807180" cy="10287000"/>
            <a:chOff x="0" y="0"/>
            <a:chExt cx="4426582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26582" cy="2709333"/>
            </a:xfrm>
            <a:custGeom>
              <a:avLst/>
              <a:gdLst/>
              <a:ahLst/>
              <a:cxnLst/>
              <a:rect l="l" t="t" r="r" b="b"/>
              <a:pathLst>
                <a:path w="4426582" h="2709333">
                  <a:moveTo>
                    <a:pt x="0" y="0"/>
                  </a:moveTo>
                  <a:lnTo>
                    <a:pt x="4426582" y="0"/>
                  </a:lnTo>
                  <a:lnTo>
                    <a:pt x="442658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3A3B01">
                    <a:alpha val="80000"/>
                  </a:srgbClr>
                </a:gs>
                <a:gs pos="100000">
                  <a:srgbClr val="A8A440">
                    <a:alpha val="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4426582" cy="2804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1771041" flipH="1">
            <a:off x="-910608" y="1877752"/>
            <a:ext cx="4071771" cy="7020294"/>
          </a:xfrm>
          <a:custGeom>
            <a:avLst/>
            <a:gdLst/>
            <a:ahLst/>
            <a:cxnLst/>
            <a:rect l="l" t="t" r="r" b="b"/>
            <a:pathLst>
              <a:path w="4071771" h="7020294">
                <a:moveTo>
                  <a:pt x="4071771" y="0"/>
                </a:moveTo>
                <a:lnTo>
                  <a:pt x="0" y="0"/>
                </a:lnTo>
                <a:lnTo>
                  <a:pt x="0" y="7020295"/>
                </a:lnTo>
                <a:lnTo>
                  <a:pt x="4071771" y="7020295"/>
                </a:lnTo>
                <a:lnTo>
                  <a:pt x="407177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355504" y="288327"/>
            <a:ext cx="3287691" cy="891169"/>
          </a:xfrm>
          <a:custGeom>
            <a:avLst/>
            <a:gdLst/>
            <a:ahLst/>
            <a:cxnLst/>
            <a:rect l="l" t="t" r="r" b="b"/>
            <a:pathLst>
              <a:path w="3287691" h="891169">
                <a:moveTo>
                  <a:pt x="0" y="0"/>
                </a:moveTo>
                <a:lnTo>
                  <a:pt x="3287691" y="0"/>
                </a:lnTo>
                <a:lnTo>
                  <a:pt x="3287691" y="891169"/>
                </a:lnTo>
                <a:lnTo>
                  <a:pt x="0" y="8911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245318" y="1754445"/>
            <a:ext cx="13666048" cy="1046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75"/>
              </a:lnSpc>
            </a:pPr>
            <a:r>
              <a:rPr lang="en-US" sz="8099" b="1" spc="-413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BÀI THAM LUẬN - TẦM NHÌN ĐỘT PHÁ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01966" y="3141728"/>
            <a:ext cx="12845221" cy="4447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15"/>
              </a:lnSpc>
            </a:pPr>
            <a:r>
              <a:rPr lang="en-US" sz="4052">
                <a:solidFill>
                  <a:srgbClr val="FFFFFF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NÂNG CAO HIỆU QUẢ THU HÚT ĐẦU TƯ</a:t>
            </a:r>
          </a:p>
          <a:p>
            <a:pPr algn="l">
              <a:lnSpc>
                <a:spcPts val="8915"/>
              </a:lnSpc>
            </a:pPr>
            <a:r>
              <a:rPr lang="en-US" sz="4052">
                <a:solidFill>
                  <a:srgbClr val="FFFFFF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BIẾN TIỀM NĂNG THÀNH ĐỘNG LỰC PHÁT TRIỂN </a:t>
            </a:r>
          </a:p>
          <a:p>
            <a:pPr algn="l">
              <a:lnSpc>
                <a:spcPts val="8915"/>
              </a:lnSpc>
            </a:pPr>
            <a:r>
              <a:rPr lang="en-US" sz="4052">
                <a:solidFill>
                  <a:srgbClr val="FFFFFF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KINH TẾ – VĂN HÓA – DU LỊCH BỀN VỮNG"</a:t>
            </a:r>
          </a:p>
          <a:p>
            <a:pPr algn="l">
              <a:lnSpc>
                <a:spcPts val="8915"/>
              </a:lnSpc>
            </a:pPr>
            <a:endParaRPr lang="en-US" sz="4052">
              <a:solidFill>
                <a:srgbClr val="FFFFFF"/>
              </a:solidFill>
              <a:latin typeface="Akzidenz-Grotesk"/>
              <a:ea typeface="Akzidenz-Grotesk"/>
              <a:cs typeface="Akzidenz-Grotesk"/>
              <a:sym typeface="Akzidenz-Grotesk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48443" y="9064106"/>
            <a:ext cx="10490431" cy="1222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250" spc="571">
                <a:solidFill>
                  <a:srgbClr val="FFFFFF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Công ty TNHH Phát triển Thế Kỷ Thương mại &amp; Du lịch</a:t>
            </a:r>
          </a:p>
          <a:p>
            <a:pPr algn="l">
              <a:lnSpc>
                <a:spcPts val="3150"/>
              </a:lnSpc>
            </a:pPr>
            <a:r>
              <a:rPr lang="en-US" sz="2250" spc="571">
                <a:solidFill>
                  <a:srgbClr val="FFFFFF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Bắc Hà, 10/10/2025</a:t>
            </a:r>
          </a:p>
          <a:p>
            <a:pPr algn="l">
              <a:lnSpc>
                <a:spcPts val="3150"/>
              </a:lnSpc>
            </a:pPr>
            <a:endParaRPr lang="en-US" sz="2250" spc="571">
              <a:solidFill>
                <a:srgbClr val="FFFFFF"/>
              </a:solidFill>
              <a:latin typeface="Akzidenz-Grotesk"/>
              <a:ea typeface="Akzidenz-Grotesk"/>
              <a:cs typeface="Akzidenz-Grotesk"/>
              <a:sym typeface="Akzidenz-Grotes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3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43245">
            <a:off x="16845951" y="2626837"/>
            <a:ext cx="1925514" cy="3319851"/>
          </a:xfrm>
          <a:custGeom>
            <a:avLst/>
            <a:gdLst/>
            <a:ahLst/>
            <a:cxnLst/>
            <a:rect l="l" t="t" r="r" b="b"/>
            <a:pathLst>
              <a:path w="1925514" h="3319851">
                <a:moveTo>
                  <a:pt x="0" y="0"/>
                </a:moveTo>
                <a:lnTo>
                  <a:pt x="1925514" y="0"/>
                </a:lnTo>
                <a:lnTo>
                  <a:pt x="1925514" y="3319851"/>
                </a:lnTo>
                <a:lnTo>
                  <a:pt x="0" y="3319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82627" y="794438"/>
            <a:ext cx="13932805" cy="1307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75"/>
              </a:lnSpc>
              <a:spcBef>
                <a:spcPct val="0"/>
              </a:spcBef>
            </a:pPr>
            <a:r>
              <a:rPr lang="en-US" sz="10078" b="1" spc="-513">
                <a:solidFill>
                  <a:srgbClr val="FCB116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KẾ</a:t>
            </a:r>
            <a:r>
              <a:rPr lang="en-US" sz="10078" b="1" u="none" strike="noStrike" spc="-513">
                <a:solidFill>
                  <a:srgbClr val="FCB116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T LUẬN</a:t>
            </a:r>
          </a:p>
        </p:txBody>
      </p:sp>
      <p:grpSp>
        <p:nvGrpSpPr>
          <p:cNvPr id="4" name="Group 4"/>
          <p:cNvGrpSpPr/>
          <p:nvPr/>
        </p:nvGrpSpPr>
        <p:grpSpPr>
          <a:xfrm rot="-5400000">
            <a:off x="9672676" y="3129237"/>
            <a:ext cx="9885514" cy="988551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077910" y="3580344"/>
            <a:ext cx="9075046" cy="907504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2727" r="-22727"/>
              </a:stretch>
            </a:blipFill>
            <a:ln w="1619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9" name="Freeform 9"/>
          <p:cNvSpPr/>
          <p:nvPr/>
        </p:nvSpPr>
        <p:spPr>
          <a:xfrm>
            <a:off x="14355504" y="288327"/>
            <a:ext cx="3287691" cy="891169"/>
          </a:xfrm>
          <a:custGeom>
            <a:avLst/>
            <a:gdLst/>
            <a:ahLst/>
            <a:cxnLst/>
            <a:rect l="l" t="t" r="r" b="b"/>
            <a:pathLst>
              <a:path w="3287691" h="891169">
                <a:moveTo>
                  <a:pt x="0" y="0"/>
                </a:moveTo>
                <a:lnTo>
                  <a:pt x="3287691" y="0"/>
                </a:lnTo>
                <a:lnTo>
                  <a:pt x="3287691" y="891169"/>
                </a:lnTo>
                <a:lnTo>
                  <a:pt x="0" y="8911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32198" y="2552760"/>
            <a:ext cx="13932805" cy="2649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959"/>
              </a:lnSpc>
            </a:pPr>
            <a:r>
              <a:rPr lang="en-US" sz="6000" spc="-306">
                <a:solidFill>
                  <a:srgbClr val="FFFFFF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•BẮC HÀ ĐIỂM SÁNG PHÁT TRIỂN BỀN VỮNG VÙNG </a:t>
            </a:r>
            <a:r>
              <a:rPr lang="en-US" sz="6000" u="none" strike="noStrike" spc="-306">
                <a:solidFill>
                  <a:srgbClr val="FFFFFF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TÂY BẮC</a:t>
            </a:r>
          </a:p>
          <a:p>
            <a:pPr marL="0" lvl="0" indent="0" algn="l">
              <a:lnSpc>
                <a:spcPts val="6959"/>
              </a:lnSpc>
            </a:pPr>
            <a:endParaRPr lang="en-US" sz="6000" u="none" strike="noStrike" spc="-306">
              <a:solidFill>
                <a:srgbClr val="FFFFFF"/>
              </a:solidFill>
              <a:latin typeface="Barlow SemiCondensed"/>
              <a:ea typeface="Barlow SemiCondensed"/>
              <a:cs typeface="Barlow SemiCondensed"/>
              <a:sym typeface="Barlow SemiCondense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32198" y="4808115"/>
            <a:ext cx="9545711" cy="2512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20"/>
              </a:lnSpc>
            </a:pPr>
            <a:r>
              <a:rPr lang="en-US" sz="6000" spc="-306">
                <a:solidFill>
                  <a:srgbClr val="FFFFFF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•CẦN SỰ CHUNG TAY CỦA LÃNH ĐẠO, DOANH NGHIỆP VÀ CỘNG ĐỒNG</a:t>
            </a:r>
          </a:p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endParaRPr lang="en-US" sz="6000" spc="-306">
              <a:solidFill>
                <a:srgbClr val="FFFFFF"/>
              </a:solidFill>
              <a:latin typeface="Barlow SemiCondensed"/>
              <a:ea typeface="Barlow SemiCondensed"/>
              <a:cs typeface="Barlow SemiCondensed"/>
              <a:sym typeface="Barlow SemiCondense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32198" y="7301760"/>
            <a:ext cx="9001781" cy="3676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6000" spc="-306">
                <a:solidFill>
                  <a:srgbClr val="FCB116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•“BẮC HÀ HÔM NAY – BIỂU TƯỢNG MỚI CỦA DU LỊCH</a:t>
            </a:r>
            <a:r>
              <a:rPr lang="en-US" sz="6000" u="none" strike="noStrike" spc="-306">
                <a:solidFill>
                  <a:srgbClr val="FCB116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BỀN VỮNG VIỆT NAM”</a:t>
            </a:r>
          </a:p>
          <a:p>
            <a:pPr marL="0" lvl="0" indent="0" algn="l">
              <a:lnSpc>
                <a:spcPts val="7200"/>
              </a:lnSpc>
            </a:pPr>
            <a:endParaRPr lang="en-US" sz="6000" u="none" strike="noStrike" spc="-306">
              <a:solidFill>
                <a:srgbClr val="FCB116"/>
              </a:solidFill>
              <a:latin typeface="Barlow SemiCondensed"/>
              <a:ea typeface="Barlow SemiCondensed"/>
              <a:cs typeface="Barlow SemiCondensed"/>
              <a:sym typeface="Barlow Semi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" b="-555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5324678" y="-3003258"/>
            <a:ext cx="7870647" cy="19088756"/>
            <a:chOff x="0" y="0"/>
            <a:chExt cx="2072928" cy="50274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72928" cy="5027491"/>
            </a:xfrm>
            <a:custGeom>
              <a:avLst/>
              <a:gdLst/>
              <a:ahLst/>
              <a:cxnLst/>
              <a:rect l="l" t="t" r="r" b="b"/>
              <a:pathLst>
                <a:path w="2072928" h="5027491">
                  <a:moveTo>
                    <a:pt x="0" y="0"/>
                  </a:moveTo>
                  <a:lnTo>
                    <a:pt x="2072928" y="0"/>
                  </a:lnTo>
                  <a:lnTo>
                    <a:pt x="2072928" y="5027491"/>
                  </a:lnTo>
                  <a:lnTo>
                    <a:pt x="0" y="5027491"/>
                  </a:lnTo>
                  <a:close/>
                </a:path>
              </a:pathLst>
            </a:custGeom>
            <a:gradFill rotWithShape="1">
              <a:gsLst>
                <a:gs pos="0">
                  <a:srgbClr val="01293B">
                    <a:alpha val="100000"/>
                  </a:srgbClr>
                </a:gs>
                <a:gs pos="100000">
                  <a:srgbClr val="01293B">
                    <a:alpha val="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2072928" cy="512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20134" y="4358381"/>
            <a:ext cx="15047732" cy="3087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92"/>
              </a:lnSpc>
            </a:pPr>
            <a:r>
              <a:rPr lang="en-US" sz="23846" b="1" spc="-1216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THANK YOU</a:t>
            </a:r>
          </a:p>
        </p:txBody>
      </p:sp>
      <p:sp>
        <p:nvSpPr>
          <p:cNvPr id="7" name="Freeform 7"/>
          <p:cNvSpPr/>
          <p:nvPr/>
        </p:nvSpPr>
        <p:spPr>
          <a:xfrm rot="-1153299">
            <a:off x="15584097" y="5680876"/>
            <a:ext cx="3053139" cy="5264033"/>
          </a:xfrm>
          <a:custGeom>
            <a:avLst/>
            <a:gdLst/>
            <a:ahLst/>
            <a:cxnLst/>
            <a:rect l="l" t="t" r="r" b="b"/>
            <a:pathLst>
              <a:path w="3053139" h="5264033">
                <a:moveTo>
                  <a:pt x="0" y="0"/>
                </a:moveTo>
                <a:lnTo>
                  <a:pt x="3053138" y="0"/>
                </a:lnTo>
                <a:lnTo>
                  <a:pt x="3053138" y="5264032"/>
                </a:lnTo>
                <a:lnTo>
                  <a:pt x="0" y="52640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08353" y="7575805"/>
            <a:ext cx="13302739" cy="1010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7"/>
              </a:lnSpc>
            </a:pPr>
            <a:r>
              <a:rPr lang="en-US" sz="5552" b="1" spc="571">
                <a:solidFill>
                  <a:srgbClr val="FFFFFF"/>
                </a:solidFill>
                <a:latin typeface="Akzidenz-Grotesk Medium"/>
                <a:ea typeface="Akzidenz-Grotesk Medium"/>
                <a:cs typeface="Akzidenz-Grotesk Medium"/>
                <a:sym typeface="Akzidenz-Grotesk Medium"/>
              </a:rPr>
              <a:t>CẢM ƠN QUÍ VỊ ĐÃ LẮNG NGHE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50481" y="3244311"/>
            <a:ext cx="8818482" cy="404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 spc="37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Chung tay xây dựng một Bắc Hà thịnh vượng</a:t>
            </a:r>
          </a:p>
        </p:txBody>
      </p:sp>
      <p:sp>
        <p:nvSpPr>
          <p:cNvPr id="10" name="Freeform 10"/>
          <p:cNvSpPr/>
          <p:nvPr/>
        </p:nvSpPr>
        <p:spPr>
          <a:xfrm>
            <a:off x="6869747" y="1310845"/>
            <a:ext cx="4179950" cy="1133027"/>
          </a:xfrm>
          <a:custGeom>
            <a:avLst/>
            <a:gdLst/>
            <a:ahLst/>
            <a:cxnLst/>
            <a:rect l="l" t="t" r="r" b="b"/>
            <a:pathLst>
              <a:path w="4179950" h="1133027">
                <a:moveTo>
                  <a:pt x="0" y="0"/>
                </a:moveTo>
                <a:lnTo>
                  <a:pt x="4179950" y="0"/>
                </a:lnTo>
                <a:lnTo>
                  <a:pt x="4179950" y="1133026"/>
                </a:lnTo>
                <a:lnTo>
                  <a:pt x="0" y="11330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3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91155" y="5882423"/>
            <a:ext cx="7354736" cy="735473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CB4A6">
                    <a:alpha val="100000"/>
                  </a:srgbClr>
                </a:gs>
                <a:gs pos="100000">
                  <a:srgbClr val="0C435C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379671" y="2393571"/>
            <a:ext cx="6977703" cy="697770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65706" y="2711986"/>
            <a:ext cx="6405634" cy="640563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38888" r="-38888"/>
              </a:stretch>
            </a:blipFill>
            <a:ln w="1619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10" name="Freeform 10"/>
          <p:cNvSpPr/>
          <p:nvPr/>
        </p:nvSpPr>
        <p:spPr>
          <a:xfrm rot="1771041" flipH="1">
            <a:off x="-430559" y="1897853"/>
            <a:ext cx="1925514" cy="3319851"/>
          </a:xfrm>
          <a:custGeom>
            <a:avLst/>
            <a:gdLst/>
            <a:ahLst/>
            <a:cxnLst/>
            <a:rect l="l" t="t" r="r" b="b"/>
            <a:pathLst>
              <a:path w="1925514" h="3319851">
                <a:moveTo>
                  <a:pt x="1925514" y="0"/>
                </a:moveTo>
                <a:lnTo>
                  <a:pt x="0" y="0"/>
                </a:lnTo>
                <a:lnTo>
                  <a:pt x="0" y="3319851"/>
                </a:lnTo>
                <a:lnTo>
                  <a:pt x="1925514" y="3319851"/>
                </a:lnTo>
                <a:lnTo>
                  <a:pt x="192551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381684" y="1682717"/>
            <a:ext cx="10906316" cy="203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55"/>
              </a:lnSpc>
              <a:spcBef>
                <a:spcPct val="0"/>
              </a:spcBef>
            </a:pPr>
            <a:r>
              <a:rPr lang="en-US" sz="8078" b="1" spc="-412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BẮ</a:t>
            </a:r>
            <a:r>
              <a:rPr lang="en-US" sz="8078" b="1" u="none" strike="noStrike" spc="-412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C HÀ </a:t>
            </a:r>
          </a:p>
          <a:p>
            <a:pPr marL="0" lvl="0" indent="0" algn="l">
              <a:lnSpc>
                <a:spcPts val="7755"/>
              </a:lnSpc>
              <a:spcBef>
                <a:spcPct val="0"/>
              </a:spcBef>
            </a:pPr>
            <a:r>
              <a:rPr lang="en-US" sz="8078" b="1" u="none" strike="noStrike" spc="-412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“VIÊN NGỌC XANH ĐỘC BẢN”</a:t>
            </a:r>
          </a:p>
        </p:txBody>
      </p:sp>
      <p:sp>
        <p:nvSpPr>
          <p:cNvPr id="12" name="Freeform 12"/>
          <p:cNvSpPr/>
          <p:nvPr/>
        </p:nvSpPr>
        <p:spPr>
          <a:xfrm rot="-1243245">
            <a:off x="16845951" y="2626837"/>
            <a:ext cx="1925514" cy="3319851"/>
          </a:xfrm>
          <a:custGeom>
            <a:avLst/>
            <a:gdLst/>
            <a:ahLst/>
            <a:cxnLst/>
            <a:rect l="l" t="t" r="r" b="b"/>
            <a:pathLst>
              <a:path w="1925514" h="3319851">
                <a:moveTo>
                  <a:pt x="0" y="0"/>
                </a:moveTo>
                <a:lnTo>
                  <a:pt x="1925514" y="0"/>
                </a:lnTo>
                <a:lnTo>
                  <a:pt x="1925514" y="3319851"/>
                </a:lnTo>
                <a:lnTo>
                  <a:pt x="0" y="33198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9546614" y="5611807"/>
            <a:ext cx="215722" cy="21572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6B86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546614" y="6179954"/>
            <a:ext cx="215722" cy="21572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6B86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546614" y="6786201"/>
            <a:ext cx="215722" cy="21572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6B86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546614" y="7354347"/>
            <a:ext cx="215722" cy="21572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6B86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546614" y="7960594"/>
            <a:ext cx="215722" cy="215722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6B86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546614" y="8566841"/>
            <a:ext cx="215722" cy="215722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6B86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9546614" y="5035639"/>
            <a:ext cx="215722" cy="215722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6B86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0010559" y="4920553"/>
            <a:ext cx="6810584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62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Cơ hội vàng để bứt phá</a:t>
            </a:r>
          </a:p>
          <a:p>
            <a:pPr algn="l">
              <a:lnSpc>
                <a:spcPts val="2940"/>
              </a:lnSpc>
            </a:pPr>
            <a:endParaRPr lang="en-US" sz="2100" b="1" spc="262">
              <a:solidFill>
                <a:srgbClr val="FFFFFF"/>
              </a:solidFill>
              <a:latin typeface="Akzidenz-Grotesk Bold"/>
              <a:ea typeface="Akzidenz-Grotesk Bold"/>
              <a:cs typeface="Akzidenz-Grotesk Bold"/>
              <a:sym typeface="Akzidenz-Grotesk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010559" y="5451893"/>
            <a:ext cx="6810584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62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Nhiều nơi khác khao khát có được.</a:t>
            </a:r>
          </a:p>
          <a:p>
            <a:pPr algn="l">
              <a:lnSpc>
                <a:spcPts val="2940"/>
              </a:lnSpc>
            </a:pPr>
            <a:endParaRPr lang="en-US" sz="2100" b="1" spc="262">
              <a:solidFill>
                <a:srgbClr val="FFFFFF"/>
              </a:solidFill>
              <a:latin typeface="Akzidenz-Grotesk Bold"/>
              <a:ea typeface="Akzidenz-Grotesk Bold"/>
              <a:cs typeface="Akzidenz-Grotesk Bold"/>
              <a:sym typeface="Akzidenz-Grotesk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0010559" y="6055138"/>
            <a:ext cx="6810584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62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Tài nguyên thiên nhiên phong phú</a:t>
            </a:r>
          </a:p>
          <a:p>
            <a:pPr algn="l">
              <a:lnSpc>
                <a:spcPts val="2940"/>
              </a:lnSpc>
            </a:pPr>
            <a:endParaRPr lang="en-US" sz="2100" b="1" spc="262">
              <a:solidFill>
                <a:srgbClr val="FFFFFF"/>
              </a:solidFill>
              <a:latin typeface="Akzidenz-Grotesk Bold"/>
              <a:ea typeface="Akzidenz-Grotesk Bold"/>
              <a:cs typeface="Akzidenz-Grotesk Bold"/>
              <a:sym typeface="Akzidenz-Grotesk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0010559" y="6686874"/>
            <a:ext cx="8277441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62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Khí hậu trong lành, mát mẻ, ôn hòa quanh năm</a:t>
            </a:r>
          </a:p>
          <a:p>
            <a:pPr algn="l">
              <a:lnSpc>
                <a:spcPts val="2940"/>
              </a:lnSpc>
            </a:pPr>
            <a:endParaRPr lang="en-US" sz="2100" b="1" spc="262">
              <a:solidFill>
                <a:srgbClr val="FFFFFF"/>
              </a:solidFill>
              <a:latin typeface="Akzidenz-Grotesk Bold"/>
              <a:ea typeface="Akzidenz-Grotesk Bold"/>
              <a:cs typeface="Akzidenz-Grotesk Bold"/>
              <a:sym typeface="Akzidenz-Grotesk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0010559" y="7268622"/>
            <a:ext cx="7451214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62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Độ cao lý tưởng phát triển Du lịch chữa bệnh</a:t>
            </a:r>
          </a:p>
          <a:p>
            <a:pPr algn="l">
              <a:lnSpc>
                <a:spcPts val="2940"/>
              </a:lnSpc>
            </a:pPr>
            <a:endParaRPr lang="en-US" sz="2100" b="1" spc="262">
              <a:solidFill>
                <a:srgbClr val="FFFFFF"/>
              </a:solidFill>
              <a:latin typeface="Akzidenz-Grotesk Bold"/>
              <a:ea typeface="Akzidenz-Grotesk Bold"/>
              <a:cs typeface="Akzidenz-Grotesk Bold"/>
              <a:sym typeface="Akzidenz-Grotesk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0010559" y="7874869"/>
            <a:ext cx="6810584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62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Đó là sự chân thực và nguyên bản.</a:t>
            </a:r>
          </a:p>
          <a:p>
            <a:pPr algn="l">
              <a:lnSpc>
                <a:spcPts val="2940"/>
              </a:lnSpc>
            </a:pPr>
            <a:endParaRPr lang="en-US" sz="2100" b="1" spc="262">
              <a:solidFill>
                <a:srgbClr val="FFFFFF"/>
              </a:solidFill>
              <a:latin typeface="Akzidenz-Grotesk Bold"/>
              <a:ea typeface="Akzidenz-Grotesk Bold"/>
              <a:cs typeface="Akzidenz-Grotesk Bold"/>
              <a:sym typeface="Akzidenz-Grotesk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0010559" y="8481116"/>
            <a:ext cx="8153444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62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Tiềm năng phát triển kinh tế – văn hóa – du lịch</a:t>
            </a:r>
          </a:p>
          <a:p>
            <a:pPr algn="l">
              <a:lnSpc>
                <a:spcPts val="2940"/>
              </a:lnSpc>
            </a:pPr>
            <a:endParaRPr lang="en-US" sz="2100" b="1" spc="262">
              <a:solidFill>
                <a:srgbClr val="FFFFFF"/>
              </a:solidFill>
              <a:latin typeface="Akzidenz-Grotesk Bold"/>
              <a:ea typeface="Akzidenz-Grotesk Bold"/>
              <a:cs typeface="Akzidenz-Grotesk Bold"/>
              <a:sym typeface="Akzidenz-Grotesk Bold"/>
            </a:endParaRPr>
          </a:p>
        </p:txBody>
      </p:sp>
      <p:sp>
        <p:nvSpPr>
          <p:cNvPr id="41" name="Freeform 41"/>
          <p:cNvSpPr/>
          <p:nvPr/>
        </p:nvSpPr>
        <p:spPr>
          <a:xfrm>
            <a:off x="14355504" y="288327"/>
            <a:ext cx="3287691" cy="891169"/>
          </a:xfrm>
          <a:custGeom>
            <a:avLst/>
            <a:gdLst/>
            <a:ahLst/>
            <a:cxnLst/>
            <a:rect l="l" t="t" r="r" b="b"/>
            <a:pathLst>
              <a:path w="3287691" h="891169">
                <a:moveTo>
                  <a:pt x="0" y="0"/>
                </a:moveTo>
                <a:lnTo>
                  <a:pt x="3287691" y="0"/>
                </a:lnTo>
                <a:lnTo>
                  <a:pt x="3287691" y="891169"/>
                </a:lnTo>
                <a:lnTo>
                  <a:pt x="0" y="8911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3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6798" y="3817921"/>
            <a:ext cx="215722" cy="21572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6B8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568453" flipH="1">
            <a:off x="-373996" y="2239833"/>
            <a:ext cx="2429638" cy="4189030"/>
          </a:xfrm>
          <a:custGeom>
            <a:avLst/>
            <a:gdLst/>
            <a:ahLst/>
            <a:cxnLst/>
            <a:rect l="l" t="t" r="r" b="b"/>
            <a:pathLst>
              <a:path w="2429638" h="4189030">
                <a:moveTo>
                  <a:pt x="2429638" y="0"/>
                </a:moveTo>
                <a:lnTo>
                  <a:pt x="0" y="0"/>
                </a:lnTo>
                <a:lnTo>
                  <a:pt x="0" y="4189030"/>
                </a:lnTo>
                <a:lnTo>
                  <a:pt x="2429638" y="4189030"/>
                </a:lnTo>
                <a:lnTo>
                  <a:pt x="242963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20958" y="3603113"/>
            <a:ext cx="9037949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62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1. Định vị một con đường khác biệt, xây dựng thương hiệu điểm đến dựa trên giá trị cốt lõi.</a:t>
            </a:r>
          </a:p>
        </p:txBody>
      </p:sp>
      <p:sp>
        <p:nvSpPr>
          <p:cNvPr id="7" name="Freeform 7"/>
          <p:cNvSpPr/>
          <p:nvPr/>
        </p:nvSpPr>
        <p:spPr>
          <a:xfrm rot="-1243245">
            <a:off x="8236357" y="7457399"/>
            <a:ext cx="2429638" cy="4189030"/>
          </a:xfrm>
          <a:custGeom>
            <a:avLst/>
            <a:gdLst/>
            <a:ahLst/>
            <a:cxnLst/>
            <a:rect l="l" t="t" r="r" b="b"/>
            <a:pathLst>
              <a:path w="2429638" h="4189030">
                <a:moveTo>
                  <a:pt x="0" y="0"/>
                </a:moveTo>
                <a:lnTo>
                  <a:pt x="2429637" y="0"/>
                </a:lnTo>
                <a:lnTo>
                  <a:pt x="2429637" y="4189030"/>
                </a:lnTo>
                <a:lnTo>
                  <a:pt x="0" y="41890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 rot="-5400000">
            <a:off x="9672676" y="3129237"/>
            <a:ext cx="9885514" cy="988551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077910" y="3580344"/>
            <a:ext cx="9075046" cy="907504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4906" r="-24906"/>
              </a:stretch>
            </a:blipFill>
            <a:ln w="16192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1276924" y="5940868"/>
            <a:ext cx="215722" cy="21572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6B86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76924" y="4803530"/>
            <a:ext cx="215722" cy="21572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6B86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76924" y="7163443"/>
            <a:ext cx="215722" cy="21572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6B86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76924" y="8465014"/>
            <a:ext cx="215722" cy="21572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6B86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4355504" y="288327"/>
            <a:ext cx="3287691" cy="891169"/>
          </a:xfrm>
          <a:custGeom>
            <a:avLst/>
            <a:gdLst/>
            <a:ahLst/>
            <a:cxnLst/>
            <a:rect l="l" t="t" r="r" b="b"/>
            <a:pathLst>
              <a:path w="3287691" h="891169">
                <a:moveTo>
                  <a:pt x="0" y="0"/>
                </a:moveTo>
                <a:lnTo>
                  <a:pt x="3287691" y="0"/>
                </a:lnTo>
                <a:lnTo>
                  <a:pt x="3287691" y="891169"/>
                </a:lnTo>
                <a:lnTo>
                  <a:pt x="0" y="8911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492645" y="914887"/>
            <a:ext cx="7971121" cy="203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55"/>
              </a:lnSpc>
              <a:spcBef>
                <a:spcPct val="0"/>
              </a:spcBef>
            </a:pPr>
            <a:r>
              <a:rPr lang="en-US" sz="8078" b="1" spc="-412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ĐỊNH</a:t>
            </a:r>
            <a:r>
              <a:rPr lang="en-US" sz="8078" b="1" u="none" strike="noStrike" spc="-412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VỊ, TẦM NHÌN VÀ GIẢI PHÁP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20958" y="7077336"/>
            <a:ext cx="7742809" cy="1146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62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4- Ưu tiên đầu tư vào “phần mềm” song song với phát triển “phần cứng”.</a:t>
            </a:r>
          </a:p>
          <a:p>
            <a:pPr algn="l">
              <a:lnSpc>
                <a:spcPts val="2940"/>
              </a:lnSpc>
            </a:pPr>
            <a:endParaRPr lang="en-US" sz="2100" b="1" spc="262">
              <a:solidFill>
                <a:srgbClr val="FFFFFF"/>
              </a:solidFill>
              <a:latin typeface="Akzidenz-Grotesk Bold"/>
              <a:ea typeface="Akzidenz-Grotesk Bold"/>
              <a:cs typeface="Akzidenz-Grotesk Bold"/>
              <a:sym typeface="Akzidenz-Grotesk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720958" y="4717805"/>
            <a:ext cx="9037949" cy="1146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62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2. Đổi mới cơ chế thu hút đầu tư theo hướng chủ động, có chọn lọc và đồng hành cùng nhà đầu tư.</a:t>
            </a:r>
          </a:p>
          <a:p>
            <a:pPr algn="l">
              <a:lnSpc>
                <a:spcPts val="2940"/>
              </a:lnSpc>
            </a:pPr>
            <a:endParaRPr lang="en-US" sz="2100" b="1" spc="262">
              <a:solidFill>
                <a:srgbClr val="FFFFFF"/>
              </a:solidFill>
              <a:latin typeface="Akzidenz-Grotesk Bold"/>
              <a:ea typeface="Akzidenz-Grotesk Bold"/>
              <a:cs typeface="Akzidenz-Grotesk Bold"/>
              <a:sym typeface="Akzidenz-Grotesk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720958" y="5778890"/>
            <a:ext cx="8046660" cy="1146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62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3. Ưu tiên đầu tư phát triển Hạ tầng giao thông và kết nối.</a:t>
            </a:r>
          </a:p>
          <a:p>
            <a:pPr algn="l">
              <a:lnSpc>
                <a:spcPts val="2940"/>
              </a:lnSpc>
            </a:pPr>
            <a:endParaRPr lang="en-US" sz="2100" b="1" spc="262">
              <a:solidFill>
                <a:srgbClr val="FFFFFF"/>
              </a:solidFill>
              <a:latin typeface="Akzidenz-Grotesk Bold"/>
              <a:ea typeface="Akzidenz-Grotesk Bold"/>
              <a:cs typeface="Akzidenz-Grotesk Bold"/>
              <a:sym typeface="Akzidenz-Grotesk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720958" y="8376546"/>
            <a:ext cx="7964309" cy="1146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62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5. Phát triển hệ sinh thái kinh tế tuần hoàn: Nông nghiệp – Văn hóa – Du lịch. </a:t>
            </a:r>
          </a:p>
          <a:p>
            <a:pPr algn="l">
              <a:lnSpc>
                <a:spcPts val="2940"/>
              </a:lnSpc>
            </a:pPr>
            <a:endParaRPr lang="en-US" sz="2100" b="1" spc="262">
              <a:solidFill>
                <a:srgbClr val="FFFFFF"/>
              </a:solidFill>
              <a:latin typeface="Akzidenz-Grotesk Bold"/>
              <a:ea typeface="Akzidenz-Grotesk Bold"/>
              <a:cs typeface="Akzidenz-Grotesk Bold"/>
              <a:sym typeface="Akzidenz-Grotesk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3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71041" flipH="1">
            <a:off x="-430559" y="5556014"/>
            <a:ext cx="1925514" cy="3319851"/>
          </a:xfrm>
          <a:custGeom>
            <a:avLst/>
            <a:gdLst/>
            <a:ahLst/>
            <a:cxnLst/>
            <a:rect l="l" t="t" r="r" b="b"/>
            <a:pathLst>
              <a:path w="1925514" h="3319851">
                <a:moveTo>
                  <a:pt x="1925514" y="0"/>
                </a:moveTo>
                <a:lnTo>
                  <a:pt x="0" y="0"/>
                </a:lnTo>
                <a:lnTo>
                  <a:pt x="0" y="3319852"/>
                </a:lnTo>
                <a:lnTo>
                  <a:pt x="1925514" y="3319852"/>
                </a:lnTo>
                <a:lnTo>
                  <a:pt x="192551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43245">
            <a:off x="16845951" y="2626837"/>
            <a:ext cx="1925514" cy="3319851"/>
          </a:xfrm>
          <a:custGeom>
            <a:avLst/>
            <a:gdLst/>
            <a:ahLst/>
            <a:cxnLst/>
            <a:rect l="l" t="t" r="r" b="b"/>
            <a:pathLst>
              <a:path w="1925514" h="3319851">
                <a:moveTo>
                  <a:pt x="0" y="0"/>
                </a:moveTo>
                <a:lnTo>
                  <a:pt x="1925514" y="0"/>
                </a:lnTo>
                <a:lnTo>
                  <a:pt x="1925514" y="3319851"/>
                </a:lnTo>
                <a:lnTo>
                  <a:pt x="0" y="3319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32198" y="1046302"/>
            <a:ext cx="13932805" cy="2027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55"/>
              </a:lnSpc>
              <a:spcBef>
                <a:spcPct val="0"/>
              </a:spcBef>
            </a:pPr>
            <a:r>
              <a:rPr lang="en-US" sz="8078" b="1" spc="-412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ĐỊNH VỊ KHÁC</a:t>
            </a:r>
            <a:r>
              <a:rPr lang="en-US" sz="8078" b="1" u="none" strike="noStrike" spc="-412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BIỆT, THƯƠNG HIỆU ĐIỂM ĐẾN DỰA TRÊN GIÁ TRỊ CỐT LÕI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2198" y="3649981"/>
            <a:ext cx="13932805" cy="1046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55"/>
              </a:lnSpc>
              <a:spcBef>
                <a:spcPct val="0"/>
              </a:spcBef>
            </a:pPr>
            <a:r>
              <a:rPr lang="en-US" sz="8078" b="1" spc="-412">
                <a:solidFill>
                  <a:srgbClr val="FDB316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BẮC HÀ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166292" y="3832026"/>
            <a:ext cx="9037949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62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Sẽ không là bản sao </a:t>
            </a:r>
          </a:p>
          <a:p>
            <a:pPr algn="l">
              <a:lnSpc>
                <a:spcPts val="2940"/>
              </a:lnSpc>
            </a:pPr>
            <a:endParaRPr lang="en-US" sz="2100" b="1" spc="262">
              <a:solidFill>
                <a:srgbClr val="FFFFFF"/>
              </a:solidFill>
              <a:latin typeface="Akzidenz-Grotesk Bold"/>
              <a:ea typeface="Akzidenz-Grotesk Bold"/>
              <a:cs typeface="Akzidenz-Grotesk Bold"/>
              <a:sym typeface="Akzidenz-Grotesk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35101" y="7085919"/>
            <a:ext cx="7742809" cy="784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i="1" spc="262">
                <a:solidFill>
                  <a:srgbClr val="FFFFFF"/>
                </a:solidFill>
                <a:latin typeface="Akzidenz-Grotesk Bold Italics"/>
                <a:ea typeface="Akzidenz-Grotesk Bold Italics"/>
                <a:cs typeface="Akzidenz-Grotesk Bold Italics"/>
                <a:sym typeface="Akzidenz-Grotesk Bold Italics"/>
              </a:rPr>
              <a:t>Là Không gian Chân thực của Cao nguyên</a:t>
            </a:r>
          </a:p>
          <a:p>
            <a:pPr algn="l">
              <a:lnSpc>
                <a:spcPts val="2940"/>
              </a:lnSpc>
            </a:pPr>
            <a:endParaRPr lang="en-US" sz="2100" b="1" i="1" spc="262">
              <a:solidFill>
                <a:srgbClr val="FFFFFF"/>
              </a:solidFill>
              <a:latin typeface="Akzidenz-Grotesk Bold Italics"/>
              <a:ea typeface="Akzidenz-Grotesk Bold Italics"/>
              <a:cs typeface="Akzidenz-Grotesk Bold Italics"/>
              <a:sym typeface="Akzidenz-Grotesk Bold Italics"/>
            </a:endParaRPr>
          </a:p>
        </p:txBody>
      </p:sp>
      <p:grpSp>
        <p:nvGrpSpPr>
          <p:cNvPr id="8" name="Group 8"/>
          <p:cNvGrpSpPr/>
          <p:nvPr/>
        </p:nvGrpSpPr>
        <p:grpSpPr>
          <a:xfrm rot="-5400000">
            <a:off x="9672676" y="3129237"/>
            <a:ext cx="9885514" cy="988551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077910" y="3580344"/>
            <a:ext cx="9075046" cy="907504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2727" r="-22727"/>
              </a:stretch>
            </a:blipFill>
            <a:ln w="1619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13" name="Freeform 13"/>
          <p:cNvSpPr/>
          <p:nvPr/>
        </p:nvSpPr>
        <p:spPr>
          <a:xfrm>
            <a:off x="14355504" y="288327"/>
            <a:ext cx="3287691" cy="891169"/>
          </a:xfrm>
          <a:custGeom>
            <a:avLst/>
            <a:gdLst/>
            <a:ahLst/>
            <a:cxnLst/>
            <a:rect l="l" t="t" r="r" b="b"/>
            <a:pathLst>
              <a:path w="3287691" h="891169">
                <a:moveTo>
                  <a:pt x="0" y="0"/>
                </a:moveTo>
                <a:lnTo>
                  <a:pt x="3287691" y="0"/>
                </a:lnTo>
                <a:lnTo>
                  <a:pt x="3287691" y="891169"/>
                </a:lnTo>
                <a:lnTo>
                  <a:pt x="0" y="8911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AutoShape 14"/>
          <p:cNvSpPr/>
          <p:nvPr/>
        </p:nvSpPr>
        <p:spPr>
          <a:xfrm flipV="1">
            <a:off x="3441138" y="4082664"/>
            <a:ext cx="1582613" cy="4381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3441138" y="4520814"/>
            <a:ext cx="487415" cy="391479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flipH="1">
            <a:off x="1666758" y="4520814"/>
            <a:ext cx="1774380" cy="334996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flipH="1">
            <a:off x="2583339" y="4520814"/>
            <a:ext cx="857799" cy="2411978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3441138" y="4520814"/>
            <a:ext cx="220161" cy="1195771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TextBox 19"/>
          <p:cNvSpPr txBox="1"/>
          <p:nvPr/>
        </p:nvSpPr>
        <p:spPr>
          <a:xfrm>
            <a:off x="4104236" y="4724897"/>
            <a:ext cx="5568440" cy="1146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62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Cần một chiến lược thương hiệu mạnh mẽ </a:t>
            </a:r>
          </a:p>
          <a:p>
            <a:pPr algn="l">
              <a:lnSpc>
                <a:spcPts val="2940"/>
              </a:lnSpc>
            </a:pPr>
            <a:endParaRPr lang="en-US" sz="2100" b="1" spc="262">
              <a:solidFill>
                <a:srgbClr val="FFFFFF"/>
              </a:solidFill>
              <a:latin typeface="Akzidenz-Grotesk Bold"/>
              <a:ea typeface="Akzidenz-Grotesk Bold"/>
              <a:cs typeface="Akzidenz-Grotesk Bold"/>
              <a:sym typeface="Akzidenz-Grotesk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661299" y="5785982"/>
            <a:ext cx="5555731" cy="1146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62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Được định vị là </a:t>
            </a:r>
            <a:r>
              <a:rPr lang="en-US" sz="2100" b="1" spc="262">
                <a:solidFill>
                  <a:srgbClr val="FDB316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"Khu nghỉ dưỡng Chữa lành &amp; Sinh thái độc bản"</a:t>
            </a:r>
            <a:r>
              <a:rPr lang="en-US" sz="2100" b="1" spc="262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 </a:t>
            </a:r>
          </a:p>
          <a:p>
            <a:pPr algn="l">
              <a:lnSpc>
                <a:spcPts val="2940"/>
              </a:lnSpc>
            </a:pPr>
            <a:endParaRPr lang="en-US" sz="2100" b="1" spc="262">
              <a:solidFill>
                <a:srgbClr val="FFFFFF"/>
              </a:solidFill>
              <a:latin typeface="Akzidenz-Grotesk Bold"/>
              <a:ea typeface="Akzidenz-Grotesk Bold"/>
              <a:cs typeface="Akzidenz-Grotesk Bold"/>
              <a:sym typeface="Akzidenz-Grotesk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498797" y="7927928"/>
            <a:ext cx="7964309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62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Là trung tâm du lịch đặc sắc về </a:t>
            </a:r>
            <a:r>
              <a:rPr lang="en-US" sz="2100" b="1" spc="262">
                <a:solidFill>
                  <a:srgbClr val="FDB316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du lịch sinh thái, du lịch trải nghiệm văn hóa sâu sắc, và du lịch chăm sóc sức khỏe, chữa bệnh, du lịch tâm linh, thiền định, Yoga.</a:t>
            </a:r>
          </a:p>
          <a:p>
            <a:pPr algn="l">
              <a:lnSpc>
                <a:spcPts val="2940"/>
              </a:lnSpc>
            </a:pPr>
            <a:endParaRPr lang="en-US" sz="2100" b="1" spc="262">
              <a:solidFill>
                <a:srgbClr val="FDB316"/>
              </a:solidFill>
              <a:latin typeface="Akzidenz-Grotesk Bold"/>
              <a:ea typeface="Akzidenz-Grotesk Bold"/>
              <a:cs typeface="Akzidenz-Grotesk Bold"/>
              <a:sym typeface="Akzidenz-Grotesk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3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972277" y="5663545"/>
            <a:ext cx="7792491" cy="779249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CB4A6">
                    <a:alpha val="100000"/>
                  </a:srgbClr>
                </a:gs>
                <a:gs pos="100000">
                  <a:srgbClr val="0C435C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699014" y="6634978"/>
            <a:ext cx="215722" cy="21572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6B8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17432629" y="5742982"/>
            <a:ext cx="2845204" cy="284520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1243245">
            <a:off x="16845951" y="7205456"/>
            <a:ext cx="1925514" cy="3319851"/>
          </a:xfrm>
          <a:custGeom>
            <a:avLst/>
            <a:gdLst/>
            <a:ahLst/>
            <a:cxnLst/>
            <a:rect l="l" t="t" r="r" b="b"/>
            <a:pathLst>
              <a:path w="1925514" h="3319851">
                <a:moveTo>
                  <a:pt x="0" y="0"/>
                </a:moveTo>
                <a:lnTo>
                  <a:pt x="1925514" y="0"/>
                </a:lnTo>
                <a:lnTo>
                  <a:pt x="1925514" y="3319851"/>
                </a:lnTo>
                <a:lnTo>
                  <a:pt x="0" y="3319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699291" y="2494313"/>
            <a:ext cx="6338464" cy="633846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8093" y="0"/>
                  </a:moveTo>
                  <a:lnTo>
                    <a:pt x="784707" y="0"/>
                  </a:lnTo>
                  <a:cubicBezTo>
                    <a:pt x="800223" y="0"/>
                    <a:pt x="812800" y="12578"/>
                    <a:pt x="812800" y="28093"/>
                  </a:cubicBezTo>
                  <a:lnTo>
                    <a:pt x="812800" y="784707"/>
                  </a:lnTo>
                  <a:cubicBezTo>
                    <a:pt x="812800" y="800223"/>
                    <a:pt x="800223" y="812800"/>
                    <a:pt x="784707" y="812800"/>
                  </a:cubicBezTo>
                  <a:lnTo>
                    <a:pt x="28093" y="812800"/>
                  </a:lnTo>
                  <a:cubicBezTo>
                    <a:pt x="12578" y="812800"/>
                    <a:pt x="0" y="800223"/>
                    <a:pt x="0" y="784707"/>
                  </a:cubicBezTo>
                  <a:lnTo>
                    <a:pt x="0" y="28093"/>
                  </a:lnTo>
                  <a:cubicBezTo>
                    <a:pt x="0" y="12578"/>
                    <a:pt x="12578" y="0"/>
                    <a:pt x="28093" y="0"/>
                  </a:cubicBezTo>
                  <a:close/>
                </a:path>
              </a:pathLst>
            </a:custGeom>
            <a:blipFill>
              <a:blip r:embed="rId4"/>
              <a:stretch>
                <a:fillRect l="-25795" r="-25795"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 rot="2076994" flipH="1">
            <a:off x="-274545" y="4539834"/>
            <a:ext cx="1925514" cy="3319851"/>
          </a:xfrm>
          <a:custGeom>
            <a:avLst/>
            <a:gdLst/>
            <a:ahLst/>
            <a:cxnLst/>
            <a:rect l="l" t="t" r="r" b="b"/>
            <a:pathLst>
              <a:path w="1925514" h="3319851">
                <a:moveTo>
                  <a:pt x="1925513" y="0"/>
                </a:moveTo>
                <a:lnTo>
                  <a:pt x="0" y="0"/>
                </a:lnTo>
                <a:lnTo>
                  <a:pt x="0" y="3319851"/>
                </a:lnTo>
                <a:lnTo>
                  <a:pt x="1925513" y="3319851"/>
                </a:lnTo>
                <a:lnTo>
                  <a:pt x="19255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9699014" y="5158678"/>
            <a:ext cx="215722" cy="21572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6B86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699014" y="5895382"/>
            <a:ext cx="215722" cy="21572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6B86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699014" y="7374575"/>
            <a:ext cx="215722" cy="21572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6B86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280442" y="2247630"/>
            <a:ext cx="7170560" cy="203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55"/>
              </a:lnSpc>
              <a:spcBef>
                <a:spcPct val="0"/>
              </a:spcBef>
            </a:pPr>
            <a:r>
              <a:rPr lang="en-US" sz="8078" b="1" spc="-412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CÁC LOẠI HÌNH DU LỊCH TRỌNG</a:t>
            </a:r>
            <a:r>
              <a:rPr lang="en-US" sz="8078" b="1" u="none" strike="noStrike" spc="-412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ĐIỂM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137505" y="5004508"/>
            <a:ext cx="7295123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62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1. Du lịch Chữalành &amp; Wellness Retreats</a:t>
            </a:r>
          </a:p>
          <a:p>
            <a:pPr algn="l">
              <a:lnSpc>
                <a:spcPts val="2940"/>
              </a:lnSpc>
            </a:pPr>
            <a:endParaRPr lang="en-US" sz="2100" b="1" spc="262">
              <a:solidFill>
                <a:srgbClr val="FFFFFF"/>
              </a:solidFill>
              <a:latin typeface="Akzidenz-Grotesk Bold"/>
              <a:ea typeface="Akzidenz-Grotesk Bold"/>
              <a:cs typeface="Akzidenz-Grotesk Bold"/>
              <a:sym typeface="Akzidenz-Grotesk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137505" y="7248379"/>
            <a:ext cx="6473993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62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4. Trung tâm thể thao &amp; Đuangựadântộc</a:t>
            </a:r>
          </a:p>
          <a:p>
            <a:pPr algn="l">
              <a:lnSpc>
                <a:spcPts val="2940"/>
              </a:lnSpc>
            </a:pPr>
            <a:endParaRPr lang="en-US" sz="2100" b="1" spc="262">
              <a:solidFill>
                <a:srgbClr val="FFFFFF"/>
              </a:solidFill>
              <a:latin typeface="Akzidenz-Grotesk Bold"/>
              <a:ea typeface="Akzidenz-Grotesk Bold"/>
              <a:cs typeface="Akzidenz-Grotesk Bold"/>
              <a:sym typeface="Akzidenz-Grotesk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137505" y="6501619"/>
            <a:ext cx="7295123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62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3. Du lịchVănhóa – Tâmlinh – Cộngđồng</a:t>
            </a:r>
          </a:p>
          <a:p>
            <a:pPr algn="l">
              <a:lnSpc>
                <a:spcPts val="2940"/>
              </a:lnSpc>
            </a:pPr>
            <a:endParaRPr lang="en-US" sz="2100" b="1" spc="262">
              <a:solidFill>
                <a:srgbClr val="FFFFFF"/>
              </a:solidFill>
              <a:latin typeface="Akzidenz-Grotesk Bold"/>
              <a:ea typeface="Akzidenz-Grotesk Bold"/>
              <a:cs typeface="Akzidenz-Grotesk Bold"/>
              <a:sym typeface="Akzidenz-Grotesk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0137505" y="5754859"/>
            <a:ext cx="7439864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62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2. Du lịchSinhthái – Nôngnghiệp – Camping</a:t>
            </a:r>
          </a:p>
          <a:p>
            <a:pPr algn="l">
              <a:lnSpc>
                <a:spcPts val="2940"/>
              </a:lnSpc>
            </a:pPr>
            <a:endParaRPr lang="en-US" sz="2100" b="1" spc="262">
              <a:solidFill>
                <a:srgbClr val="FFFFFF"/>
              </a:solidFill>
              <a:latin typeface="Akzidenz-Grotesk Bold"/>
              <a:ea typeface="Akzidenz-Grotesk Bold"/>
              <a:cs typeface="Akzidenz-Grotesk Bold"/>
              <a:sym typeface="Akzidenz-Grotesk Bold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14355504" y="288327"/>
            <a:ext cx="3287691" cy="891169"/>
          </a:xfrm>
          <a:custGeom>
            <a:avLst/>
            <a:gdLst/>
            <a:ahLst/>
            <a:cxnLst/>
            <a:rect l="l" t="t" r="r" b="b"/>
            <a:pathLst>
              <a:path w="3287691" h="891169">
                <a:moveTo>
                  <a:pt x="0" y="0"/>
                </a:moveTo>
                <a:lnTo>
                  <a:pt x="3287691" y="0"/>
                </a:lnTo>
                <a:lnTo>
                  <a:pt x="3287691" y="891169"/>
                </a:lnTo>
                <a:lnTo>
                  <a:pt x="0" y="8911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3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71041" flipH="1">
            <a:off x="-430559" y="1760632"/>
            <a:ext cx="1925514" cy="3319851"/>
          </a:xfrm>
          <a:custGeom>
            <a:avLst/>
            <a:gdLst/>
            <a:ahLst/>
            <a:cxnLst/>
            <a:rect l="l" t="t" r="r" b="b"/>
            <a:pathLst>
              <a:path w="1925514" h="3319851">
                <a:moveTo>
                  <a:pt x="1925514" y="0"/>
                </a:moveTo>
                <a:lnTo>
                  <a:pt x="0" y="0"/>
                </a:lnTo>
                <a:lnTo>
                  <a:pt x="0" y="3319852"/>
                </a:lnTo>
                <a:lnTo>
                  <a:pt x="1925514" y="3319852"/>
                </a:lnTo>
                <a:lnTo>
                  <a:pt x="192551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17432629" y="5742982"/>
            <a:ext cx="2845204" cy="284520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lgDash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761563" y="4526759"/>
            <a:ext cx="3671066" cy="4507330"/>
            <a:chOff x="0" y="0"/>
            <a:chExt cx="966865" cy="11871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66865" cy="1187116"/>
            </a:xfrm>
            <a:custGeom>
              <a:avLst/>
              <a:gdLst/>
              <a:ahLst/>
              <a:cxnLst/>
              <a:rect l="l" t="t" r="r" b="b"/>
              <a:pathLst>
                <a:path w="966865" h="1187116">
                  <a:moveTo>
                    <a:pt x="75920" y="0"/>
                  </a:moveTo>
                  <a:lnTo>
                    <a:pt x="890945" y="0"/>
                  </a:lnTo>
                  <a:cubicBezTo>
                    <a:pt x="932874" y="0"/>
                    <a:pt x="966865" y="33991"/>
                    <a:pt x="966865" y="75920"/>
                  </a:cubicBezTo>
                  <a:lnTo>
                    <a:pt x="966865" y="1111195"/>
                  </a:lnTo>
                  <a:cubicBezTo>
                    <a:pt x="966865" y="1153125"/>
                    <a:pt x="932874" y="1187116"/>
                    <a:pt x="890945" y="1187116"/>
                  </a:cubicBezTo>
                  <a:lnTo>
                    <a:pt x="75920" y="1187116"/>
                  </a:lnTo>
                  <a:cubicBezTo>
                    <a:pt x="33991" y="1187116"/>
                    <a:pt x="0" y="1153125"/>
                    <a:pt x="0" y="1111195"/>
                  </a:cubicBezTo>
                  <a:lnTo>
                    <a:pt x="0" y="75920"/>
                  </a:lnTo>
                  <a:cubicBezTo>
                    <a:pt x="0" y="33991"/>
                    <a:pt x="33991" y="0"/>
                    <a:pt x="75920" y="0"/>
                  </a:cubicBezTo>
                  <a:close/>
                </a:path>
              </a:pathLst>
            </a:custGeom>
            <a:solidFill>
              <a:srgbClr val="42838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966865" cy="1272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1243245">
            <a:off x="16845951" y="6887463"/>
            <a:ext cx="1925514" cy="3319851"/>
          </a:xfrm>
          <a:custGeom>
            <a:avLst/>
            <a:gdLst/>
            <a:ahLst/>
            <a:cxnLst/>
            <a:rect l="l" t="t" r="r" b="b"/>
            <a:pathLst>
              <a:path w="1925514" h="3319851">
                <a:moveTo>
                  <a:pt x="0" y="0"/>
                </a:moveTo>
                <a:lnTo>
                  <a:pt x="1925514" y="0"/>
                </a:lnTo>
                <a:lnTo>
                  <a:pt x="1925514" y="3319851"/>
                </a:lnTo>
                <a:lnTo>
                  <a:pt x="0" y="3319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437633" y="4526759"/>
            <a:ext cx="3620870" cy="4507330"/>
            <a:chOff x="0" y="0"/>
            <a:chExt cx="953645" cy="118711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53645" cy="1187116"/>
            </a:xfrm>
            <a:custGeom>
              <a:avLst/>
              <a:gdLst/>
              <a:ahLst/>
              <a:cxnLst/>
              <a:rect l="l" t="t" r="r" b="b"/>
              <a:pathLst>
                <a:path w="953645" h="1187116">
                  <a:moveTo>
                    <a:pt x="76973" y="0"/>
                  </a:moveTo>
                  <a:lnTo>
                    <a:pt x="876672" y="0"/>
                  </a:lnTo>
                  <a:cubicBezTo>
                    <a:pt x="919183" y="0"/>
                    <a:pt x="953645" y="34462"/>
                    <a:pt x="953645" y="76973"/>
                  </a:cubicBezTo>
                  <a:lnTo>
                    <a:pt x="953645" y="1110143"/>
                  </a:lnTo>
                  <a:cubicBezTo>
                    <a:pt x="953645" y="1152654"/>
                    <a:pt x="919183" y="1187116"/>
                    <a:pt x="876672" y="1187116"/>
                  </a:cubicBezTo>
                  <a:lnTo>
                    <a:pt x="76973" y="1187116"/>
                  </a:lnTo>
                  <a:cubicBezTo>
                    <a:pt x="34462" y="1187116"/>
                    <a:pt x="0" y="1152654"/>
                    <a:pt x="0" y="1110143"/>
                  </a:cubicBezTo>
                  <a:lnTo>
                    <a:pt x="0" y="76973"/>
                  </a:lnTo>
                  <a:cubicBezTo>
                    <a:pt x="0" y="34462"/>
                    <a:pt x="34462" y="0"/>
                    <a:pt x="76973" y="0"/>
                  </a:cubicBezTo>
                  <a:close/>
                </a:path>
              </a:pathLst>
            </a:custGeom>
            <a:solidFill>
              <a:srgbClr val="42838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953645" cy="1272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058504" y="2618276"/>
            <a:ext cx="10170993" cy="1046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55"/>
              </a:lnSpc>
              <a:spcBef>
                <a:spcPct val="0"/>
              </a:spcBef>
            </a:pPr>
            <a:r>
              <a:rPr lang="en-US" sz="8078" b="1" spc="-412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GIẢI PHÁ</a:t>
            </a:r>
            <a:r>
              <a:rPr lang="en-US" sz="8078" b="1" u="none" strike="noStrike" spc="-412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 THU HÚT ĐẦU TƯ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9863" y="4475444"/>
            <a:ext cx="3115913" cy="467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31"/>
              </a:lnSpc>
            </a:pPr>
            <a:r>
              <a:rPr lang="en-US" sz="3486" b="1" spc="564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THÀNH LẬP BAN PHÁT TRIỂN BỀN VỮNG (PPP)</a:t>
            </a:r>
          </a:p>
          <a:p>
            <a:pPr marL="0" lvl="0" indent="0" algn="ctr">
              <a:lnSpc>
                <a:spcPts val="7531"/>
              </a:lnSpc>
            </a:pPr>
            <a:endParaRPr lang="en-US" sz="3486" b="1" spc="564">
              <a:solidFill>
                <a:srgbClr val="FFFFFF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4879787" y="4526759"/>
            <a:ext cx="3565122" cy="4507330"/>
            <a:chOff x="0" y="0"/>
            <a:chExt cx="938962" cy="118711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38962" cy="1187116"/>
            </a:xfrm>
            <a:custGeom>
              <a:avLst/>
              <a:gdLst/>
              <a:ahLst/>
              <a:cxnLst/>
              <a:rect l="l" t="t" r="r" b="b"/>
              <a:pathLst>
                <a:path w="938962" h="1187116">
                  <a:moveTo>
                    <a:pt x="78177" y="0"/>
                  </a:moveTo>
                  <a:lnTo>
                    <a:pt x="860785" y="0"/>
                  </a:lnTo>
                  <a:cubicBezTo>
                    <a:pt x="881519" y="0"/>
                    <a:pt x="901404" y="8236"/>
                    <a:pt x="916065" y="22897"/>
                  </a:cubicBezTo>
                  <a:cubicBezTo>
                    <a:pt x="930726" y="37558"/>
                    <a:pt x="938962" y="57443"/>
                    <a:pt x="938962" y="78177"/>
                  </a:cubicBezTo>
                  <a:lnTo>
                    <a:pt x="938962" y="1108939"/>
                  </a:lnTo>
                  <a:cubicBezTo>
                    <a:pt x="938962" y="1152115"/>
                    <a:pt x="903961" y="1187116"/>
                    <a:pt x="860785" y="1187116"/>
                  </a:cubicBezTo>
                  <a:lnTo>
                    <a:pt x="78177" y="1187116"/>
                  </a:lnTo>
                  <a:cubicBezTo>
                    <a:pt x="35001" y="1187116"/>
                    <a:pt x="0" y="1152115"/>
                    <a:pt x="0" y="1108939"/>
                  </a:cubicBezTo>
                  <a:lnTo>
                    <a:pt x="0" y="78177"/>
                  </a:lnTo>
                  <a:cubicBezTo>
                    <a:pt x="0" y="57443"/>
                    <a:pt x="8236" y="37558"/>
                    <a:pt x="22897" y="22897"/>
                  </a:cubicBezTo>
                  <a:cubicBezTo>
                    <a:pt x="37558" y="8236"/>
                    <a:pt x="57443" y="0"/>
                    <a:pt x="78177" y="0"/>
                  </a:cubicBezTo>
                  <a:close/>
                </a:path>
              </a:pathLst>
            </a:custGeom>
            <a:solidFill>
              <a:srgbClr val="428386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85725"/>
              <a:ext cx="938962" cy="1272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104391" y="4436142"/>
            <a:ext cx="3115913" cy="371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31"/>
              </a:lnSpc>
            </a:pPr>
            <a:r>
              <a:rPr lang="en-US" sz="3486" b="1" spc="564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DANH MỤC DỰ ÁN CHIẾN LƯỢC</a:t>
            </a:r>
          </a:p>
          <a:p>
            <a:pPr marL="0" lvl="0" indent="0" algn="ctr">
              <a:lnSpc>
                <a:spcPts val="7531"/>
              </a:lnSpc>
            </a:pPr>
            <a:endParaRPr lang="en-US" sz="3486" b="1" spc="564">
              <a:solidFill>
                <a:srgbClr val="FFFFFF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9397285" y="4526759"/>
            <a:ext cx="3514820" cy="4507330"/>
            <a:chOff x="0" y="0"/>
            <a:chExt cx="925714" cy="118711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25714" cy="1187116"/>
            </a:xfrm>
            <a:custGeom>
              <a:avLst/>
              <a:gdLst/>
              <a:ahLst/>
              <a:cxnLst/>
              <a:rect l="l" t="t" r="r" b="b"/>
              <a:pathLst>
                <a:path w="925714" h="1187116">
                  <a:moveTo>
                    <a:pt x="79295" y="0"/>
                  </a:moveTo>
                  <a:lnTo>
                    <a:pt x="846418" y="0"/>
                  </a:lnTo>
                  <a:cubicBezTo>
                    <a:pt x="867449" y="0"/>
                    <a:pt x="887618" y="8354"/>
                    <a:pt x="902489" y="23225"/>
                  </a:cubicBezTo>
                  <a:cubicBezTo>
                    <a:pt x="917360" y="38096"/>
                    <a:pt x="925714" y="58265"/>
                    <a:pt x="925714" y="79295"/>
                  </a:cubicBezTo>
                  <a:lnTo>
                    <a:pt x="925714" y="1107820"/>
                  </a:lnTo>
                  <a:cubicBezTo>
                    <a:pt x="925714" y="1128851"/>
                    <a:pt x="917360" y="1149020"/>
                    <a:pt x="902489" y="1163891"/>
                  </a:cubicBezTo>
                  <a:cubicBezTo>
                    <a:pt x="887618" y="1178761"/>
                    <a:pt x="867449" y="1187116"/>
                    <a:pt x="846418" y="1187116"/>
                  </a:cubicBezTo>
                  <a:lnTo>
                    <a:pt x="79295" y="1187116"/>
                  </a:lnTo>
                  <a:cubicBezTo>
                    <a:pt x="58265" y="1187116"/>
                    <a:pt x="38096" y="1178761"/>
                    <a:pt x="23225" y="1163891"/>
                  </a:cubicBezTo>
                  <a:cubicBezTo>
                    <a:pt x="8354" y="1149020"/>
                    <a:pt x="0" y="1128851"/>
                    <a:pt x="0" y="1107820"/>
                  </a:cubicBezTo>
                  <a:lnTo>
                    <a:pt x="0" y="79295"/>
                  </a:lnTo>
                  <a:cubicBezTo>
                    <a:pt x="0" y="58265"/>
                    <a:pt x="8354" y="38096"/>
                    <a:pt x="23225" y="23225"/>
                  </a:cubicBezTo>
                  <a:cubicBezTo>
                    <a:pt x="38096" y="8354"/>
                    <a:pt x="58265" y="0"/>
                    <a:pt x="79295" y="0"/>
                  </a:cubicBezTo>
                  <a:close/>
                </a:path>
              </a:pathLst>
            </a:custGeom>
            <a:solidFill>
              <a:srgbClr val="428386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925714" cy="1272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578383" y="4465999"/>
            <a:ext cx="3115913" cy="5015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4"/>
              </a:lnSpc>
            </a:pPr>
            <a:r>
              <a:rPr lang="en-US" sz="3486" b="1" spc="13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QUẢNG BÁ HÌNH ẢNH BẮC HÀ THÔNG QUA HỘI CHỢ TRONG NƯỚC VÀ QUỐC TẾ</a:t>
            </a:r>
          </a:p>
          <a:p>
            <a:pPr marL="0" lvl="0" indent="0" algn="ctr">
              <a:lnSpc>
                <a:spcPts val="6694"/>
              </a:lnSpc>
            </a:pPr>
            <a:endParaRPr lang="en-US" sz="3486" b="1" spc="13">
              <a:solidFill>
                <a:srgbClr val="FFFFFF"/>
              </a:solidFill>
              <a:latin typeface="Barlow SemiCondensed Semi-Bold"/>
              <a:ea typeface="Barlow SemiCondensed Semi-Bold"/>
              <a:cs typeface="Barlow SemiCondensed Semi-Bold"/>
              <a:sym typeface="Barlow SemiCondensed Semi-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4045580" y="4464717"/>
            <a:ext cx="3115913" cy="3577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17"/>
              </a:lnSpc>
            </a:pPr>
            <a:r>
              <a:rPr lang="en-US" sz="3486" b="1" spc="219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CHÍNH QUYỀN ĐỒNG HÀNH CÙNG DOANH NGHIỆP</a:t>
            </a:r>
          </a:p>
        </p:txBody>
      </p:sp>
      <p:sp>
        <p:nvSpPr>
          <p:cNvPr id="24" name="Freeform 24"/>
          <p:cNvSpPr/>
          <p:nvPr/>
        </p:nvSpPr>
        <p:spPr>
          <a:xfrm>
            <a:off x="14355504" y="288327"/>
            <a:ext cx="3287691" cy="891169"/>
          </a:xfrm>
          <a:custGeom>
            <a:avLst/>
            <a:gdLst/>
            <a:ahLst/>
            <a:cxnLst/>
            <a:rect l="l" t="t" r="r" b="b"/>
            <a:pathLst>
              <a:path w="3287691" h="891169">
                <a:moveTo>
                  <a:pt x="0" y="0"/>
                </a:moveTo>
                <a:lnTo>
                  <a:pt x="3287691" y="0"/>
                </a:lnTo>
                <a:lnTo>
                  <a:pt x="3287691" y="891169"/>
                </a:lnTo>
                <a:lnTo>
                  <a:pt x="0" y="8911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3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68453" flipH="1">
            <a:off x="-373996" y="3439981"/>
            <a:ext cx="2429638" cy="4189030"/>
          </a:xfrm>
          <a:custGeom>
            <a:avLst/>
            <a:gdLst/>
            <a:ahLst/>
            <a:cxnLst/>
            <a:rect l="l" t="t" r="r" b="b"/>
            <a:pathLst>
              <a:path w="2429638" h="4189030">
                <a:moveTo>
                  <a:pt x="2429638" y="0"/>
                </a:moveTo>
                <a:lnTo>
                  <a:pt x="0" y="0"/>
                </a:lnTo>
                <a:lnTo>
                  <a:pt x="0" y="4189030"/>
                </a:lnTo>
                <a:lnTo>
                  <a:pt x="2429638" y="4189030"/>
                </a:lnTo>
                <a:lnTo>
                  <a:pt x="242963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43245">
            <a:off x="16973107" y="1643503"/>
            <a:ext cx="2429638" cy="4189030"/>
          </a:xfrm>
          <a:custGeom>
            <a:avLst/>
            <a:gdLst/>
            <a:ahLst/>
            <a:cxnLst/>
            <a:rect l="l" t="t" r="r" b="b"/>
            <a:pathLst>
              <a:path w="2429638" h="4189030">
                <a:moveTo>
                  <a:pt x="0" y="0"/>
                </a:moveTo>
                <a:lnTo>
                  <a:pt x="2429638" y="0"/>
                </a:lnTo>
                <a:lnTo>
                  <a:pt x="2429638" y="4189031"/>
                </a:lnTo>
                <a:lnTo>
                  <a:pt x="0" y="41890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8119157" y="2271909"/>
            <a:ext cx="3368542" cy="3368542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330212" y="2482964"/>
            <a:ext cx="2946432" cy="294643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38888" r="-38888"/>
              </a:stretch>
            </a:blipFill>
            <a:ln w="16192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8119157" y="6108714"/>
            <a:ext cx="3368542" cy="336854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lgDash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330212" y="6319769"/>
            <a:ext cx="2946432" cy="294643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31818" r="-31818"/>
              </a:stretch>
            </a:blipFill>
            <a:ln w="1619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14" name="TextBox 14"/>
          <p:cNvSpPr txBox="1"/>
          <p:nvPr/>
        </p:nvSpPr>
        <p:spPr>
          <a:xfrm>
            <a:off x="1492645" y="3005186"/>
            <a:ext cx="6335664" cy="203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55"/>
              </a:lnSpc>
              <a:spcBef>
                <a:spcPct val="0"/>
              </a:spcBef>
            </a:pPr>
            <a:r>
              <a:rPr lang="en-US" sz="8078" b="1" spc="-412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HẠ </a:t>
            </a:r>
            <a:r>
              <a:rPr lang="en-US" sz="8078" b="1" u="none" strike="noStrike" spc="-412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TẦNG &amp; KẾT NỐI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92645" y="5497576"/>
            <a:ext cx="5467906" cy="176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r>
              <a:rPr lang="en-US" sz="2799" b="1">
                <a:solidFill>
                  <a:srgbClr val="FFFFFF">
                    <a:alpha val="71765"/>
                  </a:srgbClr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Nâng</a:t>
            </a:r>
            <a:r>
              <a:rPr lang="en-US" sz="2799" b="1" u="none" strike="noStrike">
                <a:solidFill>
                  <a:srgbClr val="FFFFFF">
                    <a:alpha val="71765"/>
                  </a:srgbClr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 cấp tuyến đường từ cao tốc Hà Nội – Lào Cai đến Bắc Hà</a:t>
            </a:r>
          </a:p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endParaRPr lang="en-US" sz="2799" b="1" u="none" strike="noStrike">
              <a:solidFill>
                <a:srgbClr val="FFFFFF">
                  <a:alpha val="71765"/>
                </a:srgbClr>
              </a:solidFill>
              <a:latin typeface="TT Interphases Bold"/>
              <a:ea typeface="TT Interphases Bold"/>
              <a:cs typeface="TT Interphases Bold"/>
              <a:sym typeface="TT Interphase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992524" y="2671811"/>
            <a:ext cx="4941572" cy="190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00"/>
              </a:lnSpc>
              <a:spcBef>
                <a:spcPct val="0"/>
              </a:spcBef>
            </a:pPr>
            <a:r>
              <a:rPr lang="en-US" sz="3000" b="1">
                <a:solidFill>
                  <a:srgbClr val="FFFFFF">
                    <a:alpha val="71765"/>
                  </a:srgbClr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Hạ</a:t>
            </a:r>
            <a:r>
              <a:rPr lang="en-US" sz="3000" b="1" u="none" strike="noStrike">
                <a:solidFill>
                  <a:srgbClr val="FFFFFF">
                    <a:alpha val="71765"/>
                  </a:srgbClr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 tầng nội vùng đồng bộ, tầm nhìn về không gian Lễ hội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992524" y="5346260"/>
            <a:ext cx="5869316" cy="171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00"/>
              </a:lnSpc>
              <a:spcBef>
                <a:spcPct val="0"/>
              </a:spcBef>
            </a:pPr>
            <a:r>
              <a:rPr lang="en-US" sz="3000" b="1">
                <a:solidFill>
                  <a:srgbClr val="FFFFFF">
                    <a:alpha val="71765"/>
                  </a:srgbClr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Hà</a:t>
            </a:r>
            <a:r>
              <a:rPr lang="en-US" sz="3000" b="1" u="none" strike="noStrike">
                <a:solidFill>
                  <a:srgbClr val="FFFFFF">
                    <a:alpha val="71765"/>
                  </a:srgbClr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nh lang Xanh kết nối SaPa – Hà Giang (Tuyên Quang)</a:t>
            </a:r>
          </a:p>
          <a:p>
            <a:pPr marL="0" lvl="0" indent="0" algn="l">
              <a:lnSpc>
                <a:spcPts val="3400"/>
              </a:lnSpc>
              <a:spcBef>
                <a:spcPct val="0"/>
              </a:spcBef>
            </a:pPr>
            <a:endParaRPr lang="en-US" sz="3000" b="1" u="none" strike="noStrike">
              <a:solidFill>
                <a:srgbClr val="FFFFFF">
                  <a:alpha val="71765"/>
                </a:srgbClr>
              </a:solidFill>
              <a:latin typeface="TT Interphases Bold"/>
              <a:ea typeface="TT Interphases Bold"/>
              <a:cs typeface="TT Interphases Bold"/>
              <a:sym typeface="TT Interphase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992524" y="7640585"/>
            <a:ext cx="4102789" cy="125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00"/>
              </a:lnSpc>
              <a:spcBef>
                <a:spcPct val="0"/>
              </a:spcBef>
            </a:pPr>
            <a:r>
              <a:rPr lang="en-US" sz="3000" b="1">
                <a:solidFill>
                  <a:srgbClr val="FFFFFF">
                    <a:alpha val="71765"/>
                  </a:srgbClr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Phát</a:t>
            </a:r>
            <a:r>
              <a:rPr lang="en-US" sz="3000" b="1" u="none" strike="noStrike">
                <a:solidFill>
                  <a:srgbClr val="FFFFFF">
                    <a:alpha val="71765"/>
                  </a:srgbClr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 triển và ở rộng quỹ đất sinh thái  </a:t>
            </a:r>
          </a:p>
        </p:txBody>
      </p:sp>
      <p:sp>
        <p:nvSpPr>
          <p:cNvPr id="19" name="Freeform 19"/>
          <p:cNvSpPr/>
          <p:nvPr/>
        </p:nvSpPr>
        <p:spPr>
          <a:xfrm>
            <a:off x="14355504" y="288327"/>
            <a:ext cx="3287691" cy="891169"/>
          </a:xfrm>
          <a:custGeom>
            <a:avLst/>
            <a:gdLst/>
            <a:ahLst/>
            <a:cxnLst/>
            <a:rect l="l" t="t" r="r" b="b"/>
            <a:pathLst>
              <a:path w="3287691" h="891169">
                <a:moveTo>
                  <a:pt x="0" y="0"/>
                </a:moveTo>
                <a:lnTo>
                  <a:pt x="3287691" y="0"/>
                </a:lnTo>
                <a:lnTo>
                  <a:pt x="3287691" y="891169"/>
                </a:lnTo>
                <a:lnTo>
                  <a:pt x="0" y="8911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3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2397003" y="-1786095"/>
            <a:ext cx="7792491" cy="779249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CB4A6">
                    <a:alpha val="100000"/>
                  </a:srgbClr>
                </a:gs>
                <a:gs pos="100000">
                  <a:srgbClr val="0C435C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10208" y="6701154"/>
            <a:ext cx="215722" cy="21572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6B8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17432629" y="2110151"/>
            <a:ext cx="2845204" cy="284520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1243245">
            <a:off x="16845951" y="3572625"/>
            <a:ext cx="1925514" cy="3319851"/>
          </a:xfrm>
          <a:custGeom>
            <a:avLst/>
            <a:gdLst/>
            <a:ahLst/>
            <a:cxnLst/>
            <a:rect l="l" t="t" r="r" b="b"/>
            <a:pathLst>
              <a:path w="1925514" h="3319851">
                <a:moveTo>
                  <a:pt x="0" y="0"/>
                </a:moveTo>
                <a:lnTo>
                  <a:pt x="1925514" y="0"/>
                </a:lnTo>
                <a:lnTo>
                  <a:pt x="1925514" y="3319851"/>
                </a:lnTo>
                <a:lnTo>
                  <a:pt x="0" y="3319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699291" y="2494313"/>
            <a:ext cx="6338464" cy="3705447"/>
            <a:chOff x="0" y="0"/>
            <a:chExt cx="812800" cy="4751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475160"/>
            </a:xfrm>
            <a:custGeom>
              <a:avLst/>
              <a:gdLst/>
              <a:ahLst/>
              <a:cxnLst/>
              <a:rect l="l" t="t" r="r" b="b"/>
              <a:pathLst>
                <a:path w="812800" h="475160">
                  <a:moveTo>
                    <a:pt x="28093" y="0"/>
                  </a:moveTo>
                  <a:lnTo>
                    <a:pt x="784707" y="0"/>
                  </a:lnTo>
                  <a:cubicBezTo>
                    <a:pt x="800223" y="0"/>
                    <a:pt x="812800" y="12578"/>
                    <a:pt x="812800" y="28093"/>
                  </a:cubicBezTo>
                  <a:lnTo>
                    <a:pt x="812800" y="447068"/>
                  </a:lnTo>
                  <a:cubicBezTo>
                    <a:pt x="812800" y="462583"/>
                    <a:pt x="800223" y="475160"/>
                    <a:pt x="784707" y="475160"/>
                  </a:cubicBezTo>
                  <a:lnTo>
                    <a:pt x="28093" y="475160"/>
                  </a:lnTo>
                  <a:cubicBezTo>
                    <a:pt x="12578" y="475160"/>
                    <a:pt x="0" y="462583"/>
                    <a:pt x="0" y="447068"/>
                  </a:cubicBezTo>
                  <a:lnTo>
                    <a:pt x="0" y="28093"/>
                  </a:lnTo>
                  <a:cubicBezTo>
                    <a:pt x="0" y="12578"/>
                    <a:pt x="12578" y="0"/>
                    <a:pt x="28093" y="0"/>
                  </a:cubicBezTo>
                  <a:close/>
                </a:path>
              </a:pathLst>
            </a:custGeom>
            <a:blipFill>
              <a:blip r:embed="rId4"/>
              <a:stretch>
                <a:fillRect t="-14146" b="-14146"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 rot="2076994" flipH="1">
            <a:off x="-274545" y="8362162"/>
            <a:ext cx="1925514" cy="3319851"/>
          </a:xfrm>
          <a:custGeom>
            <a:avLst/>
            <a:gdLst/>
            <a:ahLst/>
            <a:cxnLst/>
            <a:rect l="l" t="t" r="r" b="b"/>
            <a:pathLst>
              <a:path w="1925514" h="3319851">
                <a:moveTo>
                  <a:pt x="1925513" y="0"/>
                </a:moveTo>
                <a:lnTo>
                  <a:pt x="0" y="0"/>
                </a:lnTo>
                <a:lnTo>
                  <a:pt x="0" y="3319852"/>
                </a:lnTo>
                <a:lnTo>
                  <a:pt x="1925513" y="3319852"/>
                </a:lnTo>
                <a:lnTo>
                  <a:pt x="19255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9144000" y="4927778"/>
            <a:ext cx="215722" cy="21572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6B86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832040" y="5876925"/>
            <a:ext cx="7829701" cy="4368504"/>
            <a:chOff x="0" y="0"/>
            <a:chExt cx="1004026" cy="56018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04026" cy="560186"/>
            </a:xfrm>
            <a:custGeom>
              <a:avLst/>
              <a:gdLst/>
              <a:ahLst/>
              <a:cxnLst/>
              <a:rect l="l" t="t" r="r" b="b"/>
              <a:pathLst>
                <a:path w="1004026" h="560186">
                  <a:moveTo>
                    <a:pt x="22742" y="0"/>
                  </a:moveTo>
                  <a:lnTo>
                    <a:pt x="981284" y="0"/>
                  </a:lnTo>
                  <a:cubicBezTo>
                    <a:pt x="993844" y="0"/>
                    <a:pt x="1004026" y="10182"/>
                    <a:pt x="1004026" y="22742"/>
                  </a:cubicBezTo>
                  <a:lnTo>
                    <a:pt x="1004026" y="537444"/>
                  </a:lnTo>
                  <a:cubicBezTo>
                    <a:pt x="1004026" y="550004"/>
                    <a:pt x="993844" y="560186"/>
                    <a:pt x="981284" y="560186"/>
                  </a:cubicBezTo>
                  <a:lnTo>
                    <a:pt x="22742" y="560186"/>
                  </a:lnTo>
                  <a:cubicBezTo>
                    <a:pt x="10182" y="560186"/>
                    <a:pt x="0" y="550004"/>
                    <a:pt x="0" y="537444"/>
                  </a:cubicBezTo>
                  <a:lnTo>
                    <a:pt x="0" y="22742"/>
                  </a:lnTo>
                  <a:cubicBezTo>
                    <a:pt x="0" y="10182"/>
                    <a:pt x="10182" y="0"/>
                    <a:pt x="22742" y="0"/>
                  </a:cubicBezTo>
                  <a:close/>
                </a:path>
              </a:pathLst>
            </a:custGeom>
            <a:blipFill>
              <a:blip r:embed="rId5"/>
              <a:stretch>
                <a:fillRect t="-7128" b="-7128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1810208" y="8001230"/>
            <a:ext cx="215722" cy="21572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6B86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144000" y="2414091"/>
            <a:ext cx="6912977" cy="203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55"/>
              </a:lnSpc>
              <a:spcBef>
                <a:spcPct val="0"/>
              </a:spcBef>
            </a:pPr>
            <a:r>
              <a:rPr lang="en-US" sz="8078" b="1" spc="-412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PHÁT TRIỂN NGUỒN</a:t>
            </a:r>
            <a:r>
              <a:rPr lang="en-US" sz="8078" b="1" u="none" strike="noStrike" spc="-412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 NHÂN LỰC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274153" y="6535992"/>
            <a:ext cx="5763601" cy="1146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62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Liên kết trung tâm đào tạo uy tín về nghề Dịch vụ và Du lịch</a:t>
            </a:r>
          </a:p>
          <a:p>
            <a:pPr algn="l">
              <a:lnSpc>
                <a:spcPts val="2940"/>
              </a:lnSpc>
            </a:pPr>
            <a:endParaRPr lang="en-US" sz="2100" b="1" spc="262">
              <a:solidFill>
                <a:srgbClr val="FFFFFF"/>
              </a:solidFill>
              <a:latin typeface="Akzidenz-Grotesk Bold"/>
              <a:ea typeface="Akzidenz-Grotesk Bold"/>
              <a:cs typeface="Akzidenz-Grotesk Bold"/>
              <a:sym typeface="Akzidenz-Grotesk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607945" y="4771686"/>
            <a:ext cx="4008768" cy="1146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62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Cơ sở đào tạo nghề du lịch tại Bắc Hà</a:t>
            </a:r>
          </a:p>
          <a:p>
            <a:pPr algn="l">
              <a:lnSpc>
                <a:spcPts val="2940"/>
              </a:lnSpc>
            </a:pPr>
            <a:endParaRPr lang="en-US" sz="2100" b="1" spc="262">
              <a:solidFill>
                <a:srgbClr val="FFFFFF"/>
              </a:solidFill>
              <a:latin typeface="Akzidenz-Grotesk Bold"/>
              <a:ea typeface="Akzidenz-Grotesk Bold"/>
              <a:cs typeface="Akzidenz-Grotesk Bold"/>
              <a:sym typeface="Akzidenz-Grotesk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274153" y="7824352"/>
            <a:ext cx="5763601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62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Doanh nghiệp đồng hành – học đi đôi với hành</a:t>
            </a:r>
          </a:p>
        </p:txBody>
      </p:sp>
      <p:sp>
        <p:nvSpPr>
          <p:cNvPr id="27" name="Freeform 27"/>
          <p:cNvSpPr/>
          <p:nvPr/>
        </p:nvSpPr>
        <p:spPr>
          <a:xfrm>
            <a:off x="14355504" y="288327"/>
            <a:ext cx="3287691" cy="891169"/>
          </a:xfrm>
          <a:custGeom>
            <a:avLst/>
            <a:gdLst/>
            <a:ahLst/>
            <a:cxnLst/>
            <a:rect l="l" t="t" r="r" b="b"/>
            <a:pathLst>
              <a:path w="3287691" h="891169">
                <a:moveTo>
                  <a:pt x="0" y="0"/>
                </a:moveTo>
                <a:lnTo>
                  <a:pt x="3287691" y="0"/>
                </a:lnTo>
                <a:lnTo>
                  <a:pt x="3287691" y="891169"/>
                </a:lnTo>
                <a:lnTo>
                  <a:pt x="0" y="8911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3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71041" flipH="1">
            <a:off x="-430559" y="1760632"/>
            <a:ext cx="1925514" cy="3319851"/>
          </a:xfrm>
          <a:custGeom>
            <a:avLst/>
            <a:gdLst/>
            <a:ahLst/>
            <a:cxnLst/>
            <a:rect l="l" t="t" r="r" b="b"/>
            <a:pathLst>
              <a:path w="1925514" h="3319851">
                <a:moveTo>
                  <a:pt x="1925514" y="0"/>
                </a:moveTo>
                <a:lnTo>
                  <a:pt x="0" y="0"/>
                </a:lnTo>
                <a:lnTo>
                  <a:pt x="0" y="3319852"/>
                </a:lnTo>
                <a:lnTo>
                  <a:pt x="1925514" y="3319852"/>
                </a:lnTo>
                <a:lnTo>
                  <a:pt x="192551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17432629" y="5742982"/>
            <a:ext cx="2845204" cy="284520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lgDash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1243245">
            <a:off x="16845951" y="6887463"/>
            <a:ext cx="1925514" cy="3319851"/>
          </a:xfrm>
          <a:custGeom>
            <a:avLst/>
            <a:gdLst/>
            <a:ahLst/>
            <a:cxnLst/>
            <a:rect l="l" t="t" r="r" b="b"/>
            <a:pathLst>
              <a:path w="1925514" h="3319851">
                <a:moveTo>
                  <a:pt x="0" y="0"/>
                </a:moveTo>
                <a:lnTo>
                  <a:pt x="1925514" y="0"/>
                </a:lnTo>
                <a:lnTo>
                  <a:pt x="1925514" y="3319851"/>
                </a:lnTo>
                <a:lnTo>
                  <a:pt x="0" y="3319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042803" y="3866858"/>
            <a:ext cx="14499274" cy="3575436"/>
            <a:chOff x="0" y="0"/>
            <a:chExt cx="1859285" cy="4584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59285" cy="458489"/>
            </a:xfrm>
            <a:custGeom>
              <a:avLst/>
              <a:gdLst/>
              <a:ahLst/>
              <a:cxnLst/>
              <a:rect l="l" t="t" r="r" b="b"/>
              <a:pathLst>
                <a:path w="1859285" h="458489">
                  <a:moveTo>
                    <a:pt x="12281" y="0"/>
                  </a:moveTo>
                  <a:lnTo>
                    <a:pt x="1847004" y="0"/>
                  </a:lnTo>
                  <a:cubicBezTo>
                    <a:pt x="1850261" y="0"/>
                    <a:pt x="1853385" y="1294"/>
                    <a:pt x="1855688" y="3597"/>
                  </a:cubicBezTo>
                  <a:cubicBezTo>
                    <a:pt x="1857991" y="5900"/>
                    <a:pt x="1859285" y="9024"/>
                    <a:pt x="1859285" y="12281"/>
                  </a:cubicBezTo>
                  <a:lnTo>
                    <a:pt x="1859285" y="446208"/>
                  </a:lnTo>
                  <a:cubicBezTo>
                    <a:pt x="1859285" y="452990"/>
                    <a:pt x="1853787" y="458489"/>
                    <a:pt x="1847004" y="458489"/>
                  </a:cubicBezTo>
                  <a:lnTo>
                    <a:pt x="12281" y="458489"/>
                  </a:lnTo>
                  <a:cubicBezTo>
                    <a:pt x="5498" y="458489"/>
                    <a:pt x="0" y="452990"/>
                    <a:pt x="0" y="446208"/>
                  </a:cubicBezTo>
                  <a:lnTo>
                    <a:pt x="0" y="12281"/>
                  </a:lnTo>
                  <a:cubicBezTo>
                    <a:pt x="0" y="5498"/>
                    <a:pt x="5498" y="0"/>
                    <a:pt x="12281" y="0"/>
                  </a:cubicBezTo>
                  <a:close/>
                </a:path>
              </a:pathLst>
            </a:custGeom>
            <a:blipFill>
              <a:blip r:embed="rId4"/>
              <a:stretch>
                <a:fillRect t="-65574" b="-65574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2042803" y="2306249"/>
            <a:ext cx="9273916" cy="1046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55"/>
              </a:lnSpc>
              <a:spcBef>
                <a:spcPct val="0"/>
              </a:spcBef>
            </a:pPr>
            <a:r>
              <a:rPr lang="en-US" sz="8078" b="1" spc="-412">
                <a:solidFill>
                  <a:srgbClr val="FFFFFF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KINH TẾ TUẦN HOÀN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45621" y="7719948"/>
            <a:ext cx="4402441" cy="1260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8"/>
              </a:lnSpc>
            </a:pPr>
            <a:r>
              <a:rPr lang="en-US" sz="2306" b="1" spc="288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Mận Tam hoa, lê VH6, dược liệu Bắc Hà</a:t>
            </a:r>
          </a:p>
          <a:p>
            <a:pPr algn="l">
              <a:lnSpc>
                <a:spcPts val="3228"/>
              </a:lnSpc>
            </a:pPr>
            <a:endParaRPr lang="en-US" sz="2306" b="1" spc="288">
              <a:solidFill>
                <a:srgbClr val="FFFFFF"/>
              </a:solidFill>
              <a:latin typeface="Akzidenz-Grotesk Bold"/>
              <a:ea typeface="Akzidenz-Grotesk Bold"/>
              <a:cs typeface="Akzidenz-Grotesk Bold"/>
              <a:sym typeface="Akzidenz-Grotesk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448063" y="7707140"/>
            <a:ext cx="4397825" cy="1666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5"/>
              </a:lnSpc>
            </a:pPr>
            <a:r>
              <a:rPr lang="en-US" sz="2303" b="1" spc="287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Farmstay &amp; tour trải nghiệm thu hoạch nông sản</a:t>
            </a:r>
          </a:p>
          <a:p>
            <a:pPr algn="l">
              <a:lnSpc>
                <a:spcPts val="3225"/>
              </a:lnSpc>
            </a:pPr>
            <a:endParaRPr lang="en-US" sz="2303" b="1" spc="287">
              <a:solidFill>
                <a:srgbClr val="FFFFFF"/>
              </a:solidFill>
              <a:latin typeface="Akzidenz-Grotesk Bold"/>
              <a:ea typeface="Akzidenz-Grotesk Bold"/>
              <a:cs typeface="Akzidenz-Grotesk Bold"/>
              <a:sym typeface="Akzidenz-Grotesk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455258" y="7719948"/>
            <a:ext cx="4256293" cy="827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1"/>
              </a:lnSpc>
            </a:pPr>
            <a:r>
              <a:rPr lang="en-US" sz="2229" b="1" spc="278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OCOP chế biến sâu – tạo sinh kế bền vững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6239932" y="7602861"/>
            <a:ext cx="0" cy="192537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flipV="1">
            <a:off x="11054018" y="7625499"/>
            <a:ext cx="0" cy="192537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Freeform 15"/>
          <p:cNvSpPr/>
          <p:nvPr/>
        </p:nvSpPr>
        <p:spPr>
          <a:xfrm>
            <a:off x="14355504" y="288327"/>
            <a:ext cx="3287691" cy="891169"/>
          </a:xfrm>
          <a:custGeom>
            <a:avLst/>
            <a:gdLst/>
            <a:ahLst/>
            <a:cxnLst/>
            <a:rect l="l" t="t" r="r" b="b"/>
            <a:pathLst>
              <a:path w="3287691" h="891169">
                <a:moveTo>
                  <a:pt x="0" y="0"/>
                </a:moveTo>
                <a:lnTo>
                  <a:pt x="3287691" y="0"/>
                </a:lnTo>
                <a:lnTo>
                  <a:pt x="3287691" y="891169"/>
                </a:lnTo>
                <a:lnTo>
                  <a:pt x="0" y="8911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609</Words>
  <Application>Microsoft Macintosh PowerPoint</Application>
  <PresentationFormat>Custom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TT Interphases Bold</vt:lpstr>
      <vt:lpstr>Barlow SemiCondensed</vt:lpstr>
      <vt:lpstr>Calibri</vt:lpstr>
      <vt:lpstr>Akzidenz-Grotesk Bold Italics</vt:lpstr>
      <vt:lpstr>Barlow SemiCondensed Semi-Bold</vt:lpstr>
      <vt:lpstr>Arial</vt:lpstr>
      <vt:lpstr>Akzidenz-Grotesk</vt:lpstr>
      <vt:lpstr>Akzidenz-Grotesk Medium</vt:lpstr>
      <vt:lpstr>Akzidenz-Grotesk Bold</vt:lpstr>
      <vt:lpstr>Canva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www.reallygreatsite.com</dc:title>
  <cp:lastModifiedBy>Microsoft Office User</cp:lastModifiedBy>
  <cp:revision>1</cp:revision>
  <dcterms:created xsi:type="dcterms:W3CDTF">2006-08-16T00:00:00Z</dcterms:created>
  <dcterms:modified xsi:type="dcterms:W3CDTF">2025-10-10T07:42:41Z</dcterms:modified>
  <dc:identifier>DAG1XmAHg2o</dc:identifier>
</cp:coreProperties>
</file>