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Nexa" panose="020B0604020202020204" charset="0"/>
      <p:regular r:id="rId15"/>
    </p:embeddedFont>
    <p:embeddedFont>
      <p:font typeface="Open Sans Bold" panose="020B0604020202020204" charset="0"/>
      <p:regular r:id="rId16"/>
    </p:embeddedFont>
    <p:embeddedFont>
      <p:font typeface="Arimo Bold" panose="020B0604020202020204" charset="0"/>
      <p:regular r:id="rId17"/>
    </p:embeddedFont>
    <p:embeddedFont>
      <p:font typeface="Asap Bold" panose="020B0604020202020204" charset="0"/>
      <p:regular r:id="rId18"/>
    </p:embeddedFont>
    <p:embeddedFont>
      <p:font typeface="Biryani Bold" panose="020B0604020202020204" charset="0"/>
      <p:regular r:id="rId19"/>
    </p:embeddedFont>
    <p:embeddedFont>
      <p:font typeface="Nexa Bold" panose="020B0604020202020204" charset="0"/>
      <p:regular r:id="rId20"/>
    </p:embeddedFont>
    <p:embeddedFont>
      <p:font typeface="Calibri" panose="020F0502020204030204" pitchFamily="34" charset="0"/>
      <p:regular r:id="rId21"/>
      <p:bold r:id="rId22"/>
      <p:italic r:id="rId23"/>
      <p:boldItalic r:id="rId24"/>
    </p:embeddedFont>
    <p:embeddedFont>
      <p:font typeface="Open Sans" panose="020B0604020202020204" charset="0"/>
      <p:regular r:id="rId25"/>
    </p:embeddedFont>
    <p:embeddedFont>
      <p:font typeface="Calistoga" panose="020B0604020202020204" charset="0"/>
      <p:regular r:id="rId26"/>
    </p:embeddedFont>
    <p:embeddedFont>
      <p:font typeface="Biryani" panose="020B0604020202020204" charset="0"/>
      <p:regular r:id="rId27"/>
    </p:embeddedFont>
    <p:embeddedFont>
      <p:font typeface="Canva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6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png"/><Relationship Id="rId7" Type="http://schemas.openxmlformats.org/officeDocument/2006/relationships/image" Target="../media/image24.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svg"/><Relationship Id="rId4" Type="http://schemas.openxmlformats.org/officeDocument/2006/relationships/image" Target="../media/image31.pn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46.svg"/><Relationship Id="rId4" Type="http://schemas.openxmlformats.org/officeDocument/2006/relationships/image" Target="../media/image36.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4.png"/><Relationship Id="rId4" Type="http://schemas.openxmlformats.org/officeDocument/2006/relationships/image" Target="../media/image51.sv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24.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5.jpeg"/><Relationship Id="rId7" Type="http://schemas.openxmlformats.org/officeDocument/2006/relationships/image" Target="../media/image30.sv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963930"/>
            <a:ext cx="18288000" cy="1294370"/>
            <a:chOff x="0" y="0"/>
            <a:chExt cx="4816593" cy="340904"/>
          </a:xfrm>
        </p:grpSpPr>
        <p:sp>
          <p:nvSpPr>
            <p:cNvPr id="3" name="Freeform 3"/>
            <p:cNvSpPr/>
            <p:nvPr/>
          </p:nvSpPr>
          <p:spPr>
            <a:xfrm>
              <a:off x="0" y="0"/>
              <a:ext cx="4816592" cy="340904"/>
            </a:xfrm>
            <a:custGeom>
              <a:avLst/>
              <a:gdLst/>
              <a:ahLst/>
              <a:cxnLst/>
              <a:rect l="l" t="t" r="r" b="b"/>
              <a:pathLst>
                <a:path w="4816592" h="340904">
                  <a:moveTo>
                    <a:pt x="0" y="0"/>
                  </a:moveTo>
                  <a:lnTo>
                    <a:pt x="4816592" y="0"/>
                  </a:lnTo>
                  <a:lnTo>
                    <a:pt x="4816592" y="340904"/>
                  </a:lnTo>
                  <a:lnTo>
                    <a:pt x="0" y="340904"/>
                  </a:lnTo>
                  <a:close/>
                </a:path>
              </a:pathLst>
            </a:custGeom>
            <a:solidFill>
              <a:srgbClr val="0A4400"/>
            </a:solidFill>
          </p:spPr>
        </p:sp>
        <p:sp>
          <p:nvSpPr>
            <p:cNvPr id="4" name="TextBox 4"/>
            <p:cNvSpPr txBox="1"/>
            <p:nvPr/>
          </p:nvSpPr>
          <p:spPr>
            <a:xfrm>
              <a:off x="0" y="-38100"/>
              <a:ext cx="4816593"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25716" y="706471"/>
            <a:ext cx="5355608" cy="6198826"/>
            <a:chOff x="0" y="0"/>
            <a:chExt cx="888076" cy="1027900"/>
          </a:xfrm>
        </p:grpSpPr>
        <p:sp>
          <p:nvSpPr>
            <p:cNvPr id="6" name="Freeform 6"/>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FEFFFE"/>
            </a:solidFill>
            <a:ln w="38100" cap="sq">
              <a:solidFill>
                <a:srgbClr val="0A4400"/>
              </a:solidFill>
              <a:prstDash val="solid"/>
              <a:miter/>
            </a:ln>
          </p:spPr>
        </p:sp>
        <p:sp>
          <p:nvSpPr>
            <p:cNvPr id="7" name="TextBox 7"/>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515472" y="1028700"/>
            <a:ext cx="6743828" cy="8229600"/>
            <a:chOff x="0" y="0"/>
            <a:chExt cx="8991770" cy="10972800"/>
          </a:xfrm>
        </p:grpSpPr>
        <p:pic>
          <p:nvPicPr>
            <p:cNvPr id="9" name="Picture 9"/>
            <p:cNvPicPr>
              <a:picLocks noChangeAspect="1"/>
            </p:cNvPicPr>
            <p:nvPr/>
          </p:nvPicPr>
          <p:blipFill>
            <a:blip r:embed="rId2"/>
            <a:srcRect l="22660" r="31300"/>
            <a:stretch>
              <a:fillRect/>
            </a:stretch>
          </p:blipFill>
          <p:spPr>
            <a:xfrm>
              <a:off x="0" y="0"/>
              <a:ext cx="8991770" cy="10972800"/>
            </a:xfrm>
            <a:prstGeom prst="rect">
              <a:avLst/>
            </a:prstGeom>
          </p:spPr>
        </p:pic>
      </p:grpSp>
      <p:grpSp>
        <p:nvGrpSpPr>
          <p:cNvPr id="10" name="Group 10"/>
          <p:cNvGrpSpPr/>
          <p:nvPr/>
        </p:nvGrpSpPr>
        <p:grpSpPr>
          <a:xfrm>
            <a:off x="8641894" y="5331785"/>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741301" y="5453093"/>
            <a:ext cx="3499307" cy="4270260"/>
            <a:chOff x="0" y="0"/>
            <a:chExt cx="4665743" cy="5693680"/>
          </a:xfrm>
        </p:grpSpPr>
        <p:pic>
          <p:nvPicPr>
            <p:cNvPr id="14" name="Picture 14"/>
            <p:cNvPicPr>
              <a:picLocks noChangeAspect="1"/>
            </p:cNvPicPr>
            <p:nvPr/>
          </p:nvPicPr>
          <p:blipFill>
            <a:blip r:embed="rId3"/>
            <a:srcRect l="38604"/>
            <a:stretch>
              <a:fillRect/>
            </a:stretch>
          </p:blipFill>
          <p:spPr>
            <a:xfrm flipH="1">
              <a:off x="0" y="0"/>
              <a:ext cx="4665743" cy="5693680"/>
            </a:xfrm>
            <a:prstGeom prst="rect">
              <a:avLst/>
            </a:prstGeom>
          </p:spPr>
        </p:pic>
      </p:grpSp>
      <p:sp>
        <p:nvSpPr>
          <p:cNvPr id="15" name="Freeform 15"/>
          <p:cNvSpPr/>
          <p:nvPr/>
        </p:nvSpPr>
        <p:spPr>
          <a:xfrm>
            <a:off x="923925" y="659404"/>
            <a:ext cx="1109837" cy="1299035"/>
          </a:xfrm>
          <a:custGeom>
            <a:avLst/>
            <a:gdLst/>
            <a:ahLst/>
            <a:cxnLst/>
            <a:rect l="l" t="t" r="r" b="b"/>
            <a:pathLst>
              <a:path w="1109837" h="1299035">
                <a:moveTo>
                  <a:pt x="0" y="0"/>
                </a:moveTo>
                <a:lnTo>
                  <a:pt x="1109837" y="0"/>
                </a:lnTo>
                <a:lnTo>
                  <a:pt x="1109837" y="1299035"/>
                </a:lnTo>
                <a:lnTo>
                  <a:pt x="0" y="1299035"/>
                </a:lnTo>
                <a:lnTo>
                  <a:pt x="0" y="0"/>
                </a:lnTo>
                <a:close/>
              </a:path>
            </a:pathLst>
          </a:custGeom>
          <a:blipFill>
            <a:blip r:embed="rId4"/>
            <a:stretch>
              <a:fillRect/>
            </a:stretch>
          </a:blipFill>
        </p:spPr>
      </p:sp>
      <p:sp>
        <p:nvSpPr>
          <p:cNvPr id="16" name="TextBox 16"/>
          <p:cNvSpPr txBox="1"/>
          <p:nvPr/>
        </p:nvSpPr>
        <p:spPr>
          <a:xfrm>
            <a:off x="1791863" y="3176814"/>
            <a:ext cx="6521725" cy="1313450"/>
          </a:xfrm>
          <a:prstGeom prst="rect">
            <a:avLst/>
          </a:prstGeom>
        </p:spPr>
        <p:txBody>
          <a:bodyPr lIns="0" tIns="0" rIns="0" bIns="0" rtlCol="0" anchor="t">
            <a:spAutoFit/>
          </a:bodyPr>
          <a:lstStyle/>
          <a:p>
            <a:pPr algn="l">
              <a:lnSpc>
                <a:spcPts val="10754"/>
              </a:lnSpc>
            </a:pPr>
            <a:r>
              <a:rPr lang="en-US" sz="7681" b="1" spc="-384">
                <a:solidFill>
                  <a:srgbClr val="0A4400"/>
                </a:solidFill>
                <a:latin typeface="Biryani Bold"/>
                <a:ea typeface="Biryani Bold"/>
                <a:cs typeface="Biryani Bold"/>
                <a:sym typeface="Biryani Bold"/>
              </a:rPr>
              <a:t>THAM LUẬN</a:t>
            </a:r>
          </a:p>
        </p:txBody>
      </p:sp>
      <p:sp>
        <p:nvSpPr>
          <p:cNvPr id="17" name="TextBox 17"/>
          <p:cNvSpPr txBox="1"/>
          <p:nvPr/>
        </p:nvSpPr>
        <p:spPr>
          <a:xfrm>
            <a:off x="1028700" y="4725731"/>
            <a:ext cx="7613194" cy="2031034"/>
          </a:xfrm>
          <a:prstGeom prst="rect">
            <a:avLst/>
          </a:prstGeom>
        </p:spPr>
        <p:txBody>
          <a:bodyPr lIns="0" tIns="0" rIns="0" bIns="0" rtlCol="0" anchor="t">
            <a:spAutoFit/>
          </a:bodyPr>
          <a:lstStyle/>
          <a:p>
            <a:pPr algn="just">
              <a:lnSpc>
                <a:spcPts val="4063"/>
              </a:lnSpc>
            </a:pPr>
            <a:r>
              <a:rPr lang="en-US" sz="2902" b="1" spc="-145">
                <a:solidFill>
                  <a:srgbClr val="000000"/>
                </a:solidFill>
                <a:latin typeface="Canva Sans Bold"/>
                <a:ea typeface="Canva Sans Bold"/>
                <a:cs typeface="Canva Sans Bold"/>
                <a:sym typeface="Canva Sans Bold"/>
              </a:rPr>
              <a:t>PHÁT TRIỂN MÔ HÌNH DU LỊCH NGHỈ DƯỠNG GẮN VỚI DƯỢC LIỆU – GIẢI PHÁP ĐỘT PHÁ TRONG PHÁT TRIỂN DU LỊCH XANH BẮC HÀ</a:t>
            </a:r>
          </a:p>
          <a:p>
            <a:pPr algn="just">
              <a:lnSpc>
                <a:spcPts val="4063"/>
              </a:lnSpc>
            </a:pPr>
            <a:endParaRPr lang="en-US" sz="2902" b="1" spc="-145">
              <a:solidFill>
                <a:srgbClr val="000000"/>
              </a:solidFill>
              <a:latin typeface="Canva Sans Bold"/>
              <a:ea typeface="Canva Sans Bold"/>
              <a:cs typeface="Canva Sans Bold"/>
              <a:sym typeface="Canva Sans Bold"/>
            </a:endParaRPr>
          </a:p>
        </p:txBody>
      </p:sp>
      <p:sp>
        <p:nvSpPr>
          <p:cNvPr id="18" name="TextBox 18"/>
          <p:cNvSpPr txBox="1"/>
          <p:nvPr/>
        </p:nvSpPr>
        <p:spPr>
          <a:xfrm>
            <a:off x="1028700" y="8325365"/>
            <a:ext cx="4967356" cy="514416"/>
          </a:xfrm>
          <a:prstGeom prst="rect">
            <a:avLst/>
          </a:prstGeom>
        </p:spPr>
        <p:txBody>
          <a:bodyPr lIns="0" tIns="0" rIns="0" bIns="0" rtlCol="0" anchor="t">
            <a:spAutoFit/>
          </a:bodyPr>
          <a:lstStyle/>
          <a:p>
            <a:pPr algn="just">
              <a:lnSpc>
                <a:spcPts val="4200"/>
              </a:lnSpc>
            </a:pPr>
            <a:r>
              <a:rPr lang="en-US" sz="3000" spc="-60">
                <a:solidFill>
                  <a:srgbClr val="FFFFFF"/>
                </a:solidFill>
                <a:latin typeface="Nexa"/>
                <a:ea typeface="Nexa"/>
                <a:cs typeface="Nexa"/>
                <a:sym typeface="Nexa"/>
              </a:rPr>
              <a:t>BẮC HÀ, LÀO CAI</a:t>
            </a:r>
          </a:p>
        </p:txBody>
      </p:sp>
      <p:sp>
        <p:nvSpPr>
          <p:cNvPr id="19" name="TextBox 19"/>
          <p:cNvSpPr txBox="1"/>
          <p:nvPr/>
        </p:nvSpPr>
        <p:spPr>
          <a:xfrm>
            <a:off x="2210423" y="1172034"/>
            <a:ext cx="7307613" cy="389221"/>
          </a:xfrm>
          <a:prstGeom prst="rect">
            <a:avLst/>
          </a:prstGeom>
        </p:spPr>
        <p:txBody>
          <a:bodyPr lIns="0" tIns="0" rIns="0" bIns="0" rtlCol="0" anchor="t">
            <a:spAutoFit/>
          </a:bodyPr>
          <a:lstStyle/>
          <a:p>
            <a:pPr algn="just">
              <a:lnSpc>
                <a:spcPts val="3220"/>
              </a:lnSpc>
            </a:pPr>
            <a:r>
              <a:rPr lang="en-US" sz="2300" b="1" spc="-46" dirty="0">
                <a:solidFill>
                  <a:srgbClr val="000000"/>
                </a:solidFill>
                <a:latin typeface="Nexa Bold"/>
                <a:ea typeface="Nexa Bold"/>
                <a:cs typeface="Nexa Bold"/>
                <a:sym typeface="Nexa Bold"/>
              </a:rPr>
              <a:t>HỢP TÁC XÃ NÔNG NGHIỆP CỒ DỀ CHẢI</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6743828" cy="8229600"/>
            <a:chOff x="0" y="0"/>
            <a:chExt cx="8991770" cy="10972800"/>
          </a:xfrm>
        </p:grpSpPr>
        <p:pic>
          <p:nvPicPr>
            <p:cNvPr id="9" name="Picture 9"/>
            <p:cNvPicPr>
              <a:picLocks noChangeAspect="1"/>
            </p:cNvPicPr>
            <p:nvPr/>
          </p:nvPicPr>
          <p:blipFill>
            <a:blip r:embed="rId2"/>
            <a:srcRect l="45382"/>
            <a:stretch>
              <a:fillRect/>
            </a:stretch>
          </p:blipFill>
          <p:spPr>
            <a:xfrm>
              <a:off x="0" y="0"/>
              <a:ext cx="8991770" cy="10972800"/>
            </a:xfrm>
            <a:prstGeom prst="rect">
              <a:avLst/>
            </a:prstGeom>
          </p:spPr>
        </p:pic>
      </p:grpSp>
      <p:sp>
        <p:nvSpPr>
          <p:cNvPr id="10" name="Freeform 10"/>
          <p:cNvSpPr/>
          <p:nvPr/>
        </p:nvSpPr>
        <p:spPr>
          <a:xfrm>
            <a:off x="10026835" y="2751119"/>
            <a:ext cx="401957" cy="433962"/>
          </a:xfrm>
          <a:custGeom>
            <a:avLst/>
            <a:gdLst/>
            <a:ahLst/>
            <a:cxnLst/>
            <a:rect l="l" t="t" r="r" b="b"/>
            <a:pathLst>
              <a:path w="401957" h="433962">
                <a:moveTo>
                  <a:pt x="0" y="0"/>
                </a:moveTo>
                <a:lnTo>
                  <a:pt x="401957" y="0"/>
                </a:lnTo>
                <a:lnTo>
                  <a:pt x="401957" y="433963"/>
                </a:lnTo>
                <a:lnTo>
                  <a:pt x="0" y="433963"/>
                </a:lnTo>
                <a:lnTo>
                  <a:pt x="0" y="0"/>
                </a:lnTo>
                <a:close/>
              </a:path>
            </a:pathLst>
          </a:custGeom>
          <a:blipFill>
            <a:blip r:embed="rId3"/>
            <a:stretch>
              <a:fillRect/>
            </a:stretch>
          </a:blipFill>
        </p:spPr>
      </p:sp>
      <p:sp>
        <p:nvSpPr>
          <p:cNvPr id="11" name="Freeform 11"/>
          <p:cNvSpPr/>
          <p:nvPr/>
        </p:nvSpPr>
        <p:spPr>
          <a:xfrm>
            <a:off x="10026835" y="4037623"/>
            <a:ext cx="401957" cy="433962"/>
          </a:xfrm>
          <a:custGeom>
            <a:avLst/>
            <a:gdLst/>
            <a:ahLst/>
            <a:cxnLst/>
            <a:rect l="l" t="t" r="r" b="b"/>
            <a:pathLst>
              <a:path w="401957" h="433962">
                <a:moveTo>
                  <a:pt x="0" y="0"/>
                </a:moveTo>
                <a:lnTo>
                  <a:pt x="401957" y="0"/>
                </a:lnTo>
                <a:lnTo>
                  <a:pt x="401957" y="433963"/>
                </a:lnTo>
                <a:lnTo>
                  <a:pt x="0" y="433963"/>
                </a:lnTo>
                <a:lnTo>
                  <a:pt x="0" y="0"/>
                </a:lnTo>
                <a:close/>
              </a:path>
            </a:pathLst>
          </a:custGeom>
          <a:blipFill>
            <a:blip r:embed="rId3"/>
            <a:stretch>
              <a:fillRect/>
            </a:stretch>
          </a:blipFill>
        </p:spPr>
      </p:sp>
      <p:sp>
        <p:nvSpPr>
          <p:cNvPr id="12" name="Freeform 12"/>
          <p:cNvSpPr/>
          <p:nvPr/>
        </p:nvSpPr>
        <p:spPr>
          <a:xfrm>
            <a:off x="10026835" y="5414271"/>
            <a:ext cx="401957" cy="433962"/>
          </a:xfrm>
          <a:custGeom>
            <a:avLst/>
            <a:gdLst/>
            <a:ahLst/>
            <a:cxnLst/>
            <a:rect l="l" t="t" r="r" b="b"/>
            <a:pathLst>
              <a:path w="401957" h="433962">
                <a:moveTo>
                  <a:pt x="0" y="0"/>
                </a:moveTo>
                <a:lnTo>
                  <a:pt x="401957" y="0"/>
                </a:lnTo>
                <a:lnTo>
                  <a:pt x="401957" y="433962"/>
                </a:lnTo>
                <a:lnTo>
                  <a:pt x="0" y="433962"/>
                </a:lnTo>
                <a:lnTo>
                  <a:pt x="0" y="0"/>
                </a:lnTo>
                <a:close/>
              </a:path>
            </a:pathLst>
          </a:custGeom>
          <a:blipFill>
            <a:blip r:embed="rId3"/>
            <a:stretch>
              <a:fillRect/>
            </a:stretch>
          </a:blipFill>
        </p:spPr>
      </p:sp>
      <p:sp>
        <p:nvSpPr>
          <p:cNvPr id="13" name="Freeform 13"/>
          <p:cNvSpPr/>
          <p:nvPr/>
        </p:nvSpPr>
        <p:spPr>
          <a:xfrm>
            <a:off x="9570027" y="1197120"/>
            <a:ext cx="6472384" cy="1151311"/>
          </a:xfrm>
          <a:custGeom>
            <a:avLst/>
            <a:gdLst/>
            <a:ahLst/>
            <a:cxnLst/>
            <a:rect l="l" t="t" r="r" b="b"/>
            <a:pathLst>
              <a:path w="6472384" h="1151311">
                <a:moveTo>
                  <a:pt x="0" y="0"/>
                </a:moveTo>
                <a:lnTo>
                  <a:pt x="6472384" y="0"/>
                </a:lnTo>
                <a:lnTo>
                  <a:pt x="6472384" y="1151311"/>
                </a:lnTo>
                <a:lnTo>
                  <a:pt x="0" y="1151311"/>
                </a:lnTo>
                <a:lnTo>
                  <a:pt x="0" y="0"/>
                </a:lnTo>
                <a:close/>
              </a:path>
            </a:pathLst>
          </a:custGeom>
          <a:blipFill>
            <a:blip r:embed="rId4">
              <a:extLst>
                <a:ext uri="{96DAC541-7B7A-43D3-8B79-37D633B846F1}">
                  <asvg:svgBlip xmlns:asvg="http://schemas.microsoft.com/office/drawing/2016/SVG/main" xmlns="" r:embed="rId5"/>
                </a:ext>
              </a:extLst>
            </a:blip>
            <a:stretch>
              <a:fillRect l="-28976"/>
            </a:stretch>
          </a:blipFill>
        </p:spPr>
      </p:sp>
      <p:sp>
        <p:nvSpPr>
          <p:cNvPr id="14" name="TextBox 14"/>
          <p:cNvSpPr txBox="1"/>
          <p:nvPr/>
        </p:nvSpPr>
        <p:spPr>
          <a:xfrm>
            <a:off x="9753126" y="1447800"/>
            <a:ext cx="6087137" cy="501146"/>
          </a:xfrm>
          <a:prstGeom prst="rect">
            <a:avLst/>
          </a:prstGeom>
        </p:spPr>
        <p:txBody>
          <a:bodyPr lIns="0" tIns="0" rIns="0" bIns="0" rtlCol="0" anchor="t">
            <a:spAutoFit/>
          </a:bodyPr>
          <a:lstStyle/>
          <a:p>
            <a:pPr algn="l">
              <a:lnSpc>
                <a:spcPts val="4411"/>
              </a:lnSpc>
            </a:pPr>
            <a:r>
              <a:rPr lang="en-US" sz="2464" b="1">
                <a:solidFill>
                  <a:srgbClr val="000000"/>
                </a:solidFill>
                <a:latin typeface="Open Sans Bold"/>
                <a:ea typeface="Open Sans Bold"/>
                <a:cs typeface="Open Sans Bold"/>
                <a:sym typeface="Open Sans Bold"/>
              </a:rPr>
              <a:t>Sáng tạo sản phẩm du lịch sức khỏe</a:t>
            </a:r>
          </a:p>
        </p:txBody>
      </p:sp>
      <p:sp>
        <p:nvSpPr>
          <p:cNvPr id="15" name="Freeform 15"/>
          <p:cNvSpPr/>
          <p:nvPr/>
        </p:nvSpPr>
        <p:spPr>
          <a:xfrm>
            <a:off x="8500184" y="1389464"/>
            <a:ext cx="1252942" cy="1829112"/>
          </a:xfrm>
          <a:custGeom>
            <a:avLst/>
            <a:gdLst/>
            <a:ahLst/>
            <a:cxnLst/>
            <a:rect l="l" t="t" r="r" b="b"/>
            <a:pathLst>
              <a:path w="1252942" h="1829112">
                <a:moveTo>
                  <a:pt x="0" y="0"/>
                </a:moveTo>
                <a:lnTo>
                  <a:pt x="1252942" y="0"/>
                </a:lnTo>
                <a:lnTo>
                  <a:pt x="1252942" y="1829111"/>
                </a:lnTo>
                <a:lnTo>
                  <a:pt x="0" y="18291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8584704" y="6323971"/>
            <a:ext cx="3286219" cy="4129173"/>
          </a:xfrm>
          <a:custGeom>
            <a:avLst/>
            <a:gdLst/>
            <a:ahLst/>
            <a:cxnLst/>
            <a:rect l="l" t="t" r="r" b="b"/>
            <a:pathLst>
              <a:path w="3286219" h="4129173">
                <a:moveTo>
                  <a:pt x="0" y="0"/>
                </a:moveTo>
                <a:lnTo>
                  <a:pt x="3286219" y="0"/>
                </a:lnTo>
                <a:lnTo>
                  <a:pt x="3286219" y="4129173"/>
                </a:lnTo>
                <a:lnTo>
                  <a:pt x="0" y="4129173"/>
                </a:lnTo>
                <a:lnTo>
                  <a:pt x="0" y="0"/>
                </a:lnTo>
                <a:close/>
              </a:path>
            </a:pathLst>
          </a:custGeom>
          <a:blipFill>
            <a:blip r:embed="rId8"/>
            <a:stretch>
              <a:fillRect t="-6113"/>
            </a:stretch>
          </a:blipFill>
        </p:spPr>
      </p:sp>
      <p:sp>
        <p:nvSpPr>
          <p:cNvPr id="17" name="Freeform 17"/>
          <p:cNvSpPr/>
          <p:nvPr/>
        </p:nvSpPr>
        <p:spPr>
          <a:xfrm>
            <a:off x="12055733" y="6314446"/>
            <a:ext cx="6671379" cy="4447586"/>
          </a:xfrm>
          <a:custGeom>
            <a:avLst/>
            <a:gdLst/>
            <a:ahLst/>
            <a:cxnLst/>
            <a:rect l="l" t="t" r="r" b="b"/>
            <a:pathLst>
              <a:path w="6671379" h="4447586">
                <a:moveTo>
                  <a:pt x="0" y="0"/>
                </a:moveTo>
                <a:lnTo>
                  <a:pt x="6671380" y="0"/>
                </a:lnTo>
                <a:lnTo>
                  <a:pt x="6671380" y="4447586"/>
                </a:lnTo>
                <a:lnTo>
                  <a:pt x="0" y="4447586"/>
                </a:lnTo>
                <a:lnTo>
                  <a:pt x="0" y="0"/>
                </a:lnTo>
                <a:close/>
              </a:path>
            </a:pathLst>
          </a:custGeom>
          <a:blipFill>
            <a:blip r:embed="rId9"/>
            <a:stretch>
              <a:fillRect/>
            </a:stretch>
          </a:blipFill>
        </p:spPr>
      </p:sp>
      <p:sp>
        <p:nvSpPr>
          <p:cNvPr id="18" name="TextBox 18"/>
          <p:cNvSpPr txBox="1"/>
          <p:nvPr/>
        </p:nvSpPr>
        <p:spPr>
          <a:xfrm>
            <a:off x="10621397" y="2733984"/>
            <a:ext cx="4853298" cy="1124483"/>
          </a:xfrm>
          <a:prstGeom prst="rect">
            <a:avLst/>
          </a:prstGeom>
        </p:spPr>
        <p:txBody>
          <a:bodyPr lIns="0" tIns="0" rIns="0" bIns="0" rtlCol="0" anchor="t">
            <a:spAutoFit/>
          </a:bodyPr>
          <a:lstStyle/>
          <a:p>
            <a:pPr algn="just">
              <a:lnSpc>
                <a:spcPts val="4363"/>
              </a:lnSpc>
            </a:pPr>
            <a:r>
              <a:rPr lang="en-US" sz="3761" b="1" spc="-112">
                <a:solidFill>
                  <a:srgbClr val="0A4400"/>
                </a:solidFill>
                <a:latin typeface="Arimo Bold"/>
                <a:ea typeface="Arimo Bold"/>
                <a:cs typeface="Arimo Bold"/>
                <a:sym typeface="Arimo Bold"/>
              </a:rPr>
              <a:t>TOUR TRẢI NGHIỆM VƯỜN DƯỢC LIỆU</a:t>
            </a:r>
          </a:p>
        </p:txBody>
      </p:sp>
      <p:sp>
        <p:nvSpPr>
          <p:cNvPr id="19" name="TextBox 19"/>
          <p:cNvSpPr txBox="1"/>
          <p:nvPr/>
        </p:nvSpPr>
        <p:spPr>
          <a:xfrm>
            <a:off x="10621397" y="4028098"/>
            <a:ext cx="4853298" cy="1124483"/>
          </a:xfrm>
          <a:prstGeom prst="rect">
            <a:avLst/>
          </a:prstGeom>
        </p:spPr>
        <p:txBody>
          <a:bodyPr lIns="0" tIns="0" rIns="0" bIns="0" rtlCol="0" anchor="t">
            <a:spAutoFit/>
          </a:bodyPr>
          <a:lstStyle/>
          <a:p>
            <a:pPr algn="just">
              <a:lnSpc>
                <a:spcPts val="4363"/>
              </a:lnSpc>
            </a:pPr>
            <a:r>
              <a:rPr lang="en-US" sz="3761" b="1" spc="-112">
                <a:solidFill>
                  <a:srgbClr val="0A4400"/>
                </a:solidFill>
                <a:latin typeface="Arimo Bold"/>
                <a:ea typeface="Arimo Bold"/>
                <a:cs typeface="Arimo Bold"/>
                <a:sym typeface="Arimo Bold"/>
              </a:rPr>
              <a:t>CHẾ BIẾN TINH DẦU,</a:t>
            </a:r>
          </a:p>
          <a:p>
            <a:pPr algn="just">
              <a:lnSpc>
                <a:spcPts val="4363"/>
              </a:lnSpc>
            </a:pPr>
            <a:r>
              <a:rPr lang="en-US" sz="3761" b="1" spc="-112">
                <a:solidFill>
                  <a:srgbClr val="0A4400"/>
                </a:solidFill>
                <a:latin typeface="Arimo Bold"/>
                <a:ea typeface="Arimo Bold"/>
                <a:cs typeface="Arimo Bold"/>
                <a:sym typeface="Arimo Bold"/>
              </a:rPr>
              <a:t>TẮM THẢO DƯỢC</a:t>
            </a:r>
          </a:p>
        </p:txBody>
      </p:sp>
      <p:sp>
        <p:nvSpPr>
          <p:cNvPr id="20" name="TextBox 20"/>
          <p:cNvSpPr txBox="1"/>
          <p:nvPr/>
        </p:nvSpPr>
        <p:spPr>
          <a:xfrm>
            <a:off x="10621397" y="5350782"/>
            <a:ext cx="4964207" cy="573139"/>
          </a:xfrm>
          <a:prstGeom prst="rect">
            <a:avLst/>
          </a:prstGeom>
        </p:spPr>
        <p:txBody>
          <a:bodyPr lIns="0" tIns="0" rIns="0" bIns="0" rtlCol="0" anchor="t">
            <a:spAutoFit/>
          </a:bodyPr>
          <a:lstStyle/>
          <a:p>
            <a:pPr algn="just">
              <a:lnSpc>
                <a:spcPts val="4462"/>
              </a:lnSpc>
            </a:pPr>
            <a:r>
              <a:rPr lang="en-US" sz="3847" b="1" spc="-115">
                <a:solidFill>
                  <a:srgbClr val="0A4400"/>
                </a:solidFill>
                <a:latin typeface="Asap Bold"/>
                <a:ea typeface="Asap Bold"/>
                <a:cs typeface="Asap Bold"/>
                <a:sym typeface="Asap Bold"/>
              </a:rPr>
              <a:t>ẨM THỰC DƯỢC LIỆU</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6743828" cy="8229600"/>
            <a:chOff x="0" y="0"/>
            <a:chExt cx="8991770" cy="10972800"/>
          </a:xfrm>
        </p:grpSpPr>
        <p:pic>
          <p:nvPicPr>
            <p:cNvPr id="9" name="Picture 9"/>
            <p:cNvPicPr>
              <a:picLocks noChangeAspect="1"/>
            </p:cNvPicPr>
            <p:nvPr/>
          </p:nvPicPr>
          <p:blipFill>
            <a:blip r:embed="rId2"/>
            <a:srcRect l="19270" r="19270"/>
            <a:stretch>
              <a:fillRect/>
            </a:stretch>
          </p:blipFill>
          <p:spPr>
            <a:xfrm>
              <a:off x="0" y="0"/>
              <a:ext cx="8991770" cy="10972800"/>
            </a:xfrm>
            <a:prstGeom prst="rect">
              <a:avLst/>
            </a:prstGeom>
          </p:spPr>
        </p:pic>
      </p:grpSp>
      <p:sp>
        <p:nvSpPr>
          <p:cNvPr id="10" name="Freeform 10"/>
          <p:cNvSpPr/>
          <p:nvPr/>
        </p:nvSpPr>
        <p:spPr>
          <a:xfrm>
            <a:off x="9570027" y="1197120"/>
            <a:ext cx="8053522" cy="1432564"/>
          </a:xfrm>
          <a:custGeom>
            <a:avLst/>
            <a:gdLst/>
            <a:ahLst/>
            <a:cxnLst/>
            <a:rect l="l" t="t" r="r" b="b"/>
            <a:pathLst>
              <a:path w="8053522" h="1432564">
                <a:moveTo>
                  <a:pt x="0" y="0"/>
                </a:moveTo>
                <a:lnTo>
                  <a:pt x="8053523" y="0"/>
                </a:lnTo>
                <a:lnTo>
                  <a:pt x="8053523" y="1432564"/>
                </a:lnTo>
                <a:lnTo>
                  <a:pt x="0" y="1432564"/>
                </a:lnTo>
                <a:lnTo>
                  <a:pt x="0" y="0"/>
                </a:lnTo>
                <a:close/>
              </a:path>
            </a:pathLst>
          </a:custGeom>
          <a:blipFill>
            <a:blip r:embed="rId3">
              <a:extLst>
                <a:ext uri="{96DAC541-7B7A-43D3-8B79-37D633B846F1}">
                  <asvg:svgBlip xmlns:asvg="http://schemas.microsoft.com/office/drawing/2016/SVG/main" xmlns="" r:embed="rId4"/>
                </a:ext>
              </a:extLst>
            </a:blip>
            <a:stretch>
              <a:fillRect l="-28976"/>
            </a:stretch>
          </a:blipFill>
        </p:spPr>
      </p:sp>
      <p:sp>
        <p:nvSpPr>
          <p:cNvPr id="11" name="Freeform 11"/>
          <p:cNvSpPr/>
          <p:nvPr/>
        </p:nvSpPr>
        <p:spPr>
          <a:xfrm>
            <a:off x="8218528" y="1038646"/>
            <a:ext cx="1351499" cy="1749513"/>
          </a:xfrm>
          <a:custGeom>
            <a:avLst/>
            <a:gdLst/>
            <a:ahLst/>
            <a:cxnLst/>
            <a:rect l="l" t="t" r="r" b="b"/>
            <a:pathLst>
              <a:path w="1351499" h="1749513">
                <a:moveTo>
                  <a:pt x="0" y="0"/>
                </a:moveTo>
                <a:lnTo>
                  <a:pt x="1351499" y="0"/>
                </a:lnTo>
                <a:lnTo>
                  <a:pt x="1351499" y="1749513"/>
                </a:lnTo>
                <a:lnTo>
                  <a:pt x="0" y="17495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flipH="1">
            <a:off x="8361403" y="3321925"/>
            <a:ext cx="8053522" cy="1432564"/>
          </a:xfrm>
          <a:custGeom>
            <a:avLst/>
            <a:gdLst/>
            <a:ahLst/>
            <a:cxnLst/>
            <a:rect l="l" t="t" r="r" b="b"/>
            <a:pathLst>
              <a:path w="8053522" h="1432564">
                <a:moveTo>
                  <a:pt x="8053523" y="0"/>
                </a:moveTo>
                <a:lnTo>
                  <a:pt x="0" y="0"/>
                </a:lnTo>
                <a:lnTo>
                  <a:pt x="0" y="1432564"/>
                </a:lnTo>
                <a:lnTo>
                  <a:pt x="8053523" y="1432564"/>
                </a:lnTo>
                <a:lnTo>
                  <a:pt x="8053523" y="0"/>
                </a:lnTo>
                <a:close/>
              </a:path>
            </a:pathLst>
          </a:custGeom>
          <a:blipFill>
            <a:blip r:embed="rId3">
              <a:extLst>
                <a:ext uri="{96DAC541-7B7A-43D3-8B79-37D633B846F1}">
                  <asvg:svgBlip xmlns:asvg="http://schemas.microsoft.com/office/drawing/2016/SVG/main" xmlns="" r:embed="rId4"/>
                </a:ext>
              </a:extLst>
            </a:blip>
            <a:stretch>
              <a:fillRect l="-28976"/>
            </a:stretch>
          </a:blipFill>
        </p:spPr>
      </p:sp>
      <p:sp>
        <p:nvSpPr>
          <p:cNvPr id="13" name="Freeform 13"/>
          <p:cNvSpPr/>
          <p:nvPr/>
        </p:nvSpPr>
        <p:spPr>
          <a:xfrm>
            <a:off x="16034852" y="3086100"/>
            <a:ext cx="1367323" cy="1752978"/>
          </a:xfrm>
          <a:custGeom>
            <a:avLst/>
            <a:gdLst/>
            <a:ahLst/>
            <a:cxnLst/>
            <a:rect l="l" t="t" r="r" b="b"/>
            <a:pathLst>
              <a:path w="1367323" h="1752978">
                <a:moveTo>
                  <a:pt x="0" y="0"/>
                </a:moveTo>
                <a:lnTo>
                  <a:pt x="1367323" y="0"/>
                </a:lnTo>
                <a:lnTo>
                  <a:pt x="1367323" y="1752978"/>
                </a:lnTo>
                <a:lnTo>
                  <a:pt x="0" y="17529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9570027" y="5511902"/>
            <a:ext cx="8053522" cy="1432564"/>
          </a:xfrm>
          <a:custGeom>
            <a:avLst/>
            <a:gdLst/>
            <a:ahLst/>
            <a:cxnLst/>
            <a:rect l="l" t="t" r="r" b="b"/>
            <a:pathLst>
              <a:path w="8053522" h="1432564">
                <a:moveTo>
                  <a:pt x="0" y="0"/>
                </a:moveTo>
                <a:lnTo>
                  <a:pt x="8053523" y="0"/>
                </a:lnTo>
                <a:lnTo>
                  <a:pt x="8053523" y="1432564"/>
                </a:lnTo>
                <a:lnTo>
                  <a:pt x="0" y="1432564"/>
                </a:lnTo>
                <a:lnTo>
                  <a:pt x="0" y="0"/>
                </a:lnTo>
                <a:close/>
              </a:path>
            </a:pathLst>
          </a:custGeom>
          <a:blipFill>
            <a:blip r:embed="rId3">
              <a:extLst>
                <a:ext uri="{96DAC541-7B7A-43D3-8B79-37D633B846F1}">
                  <asvg:svgBlip xmlns:asvg="http://schemas.microsoft.com/office/drawing/2016/SVG/main" xmlns="" r:embed="rId4"/>
                </a:ext>
              </a:extLst>
            </a:blip>
            <a:stretch>
              <a:fillRect l="-28976"/>
            </a:stretch>
          </a:blipFill>
        </p:spPr>
      </p:sp>
      <p:sp>
        <p:nvSpPr>
          <p:cNvPr id="15" name="Freeform 15"/>
          <p:cNvSpPr/>
          <p:nvPr/>
        </p:nvSpPr>
        <p:spPr>
          <a:xfrm>
            <a:off x="8584012" y="5422291"/>
            <a:ext cx="1293459" cy="1611786"/>
          </a:xfrm>
          <a:custGeom>
            <a:avLst/>
            <a:gdLst/>
            <a:ahLst/>
            <a:cxnLst/>
            <a:rect l="l" t="t" r="r" b="b"/>
            <a:pathLst>
              <a:path w="1293459" h="1611786">
                <a:moveTo>
                  <a:pt x="0" y="0"/>
                </a:moveTo>
                <a:lnTo>
                  <a:pt x="1293458" y="0"/>
                </a:lnTo>
                <a:lnTo>
                  <a:pt x="1293458" y="1611786"/>
                </a:lnTo>
                <a:lnTo>
                  <a:pt x="0" y="16117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TextBox 16"/>
          <p:cNvSpPr txBox="1"/>
          <p:nvPr/>
        </p:nvSpPr>
        <p:spPr>
          <a:xfrm>
            <a:off x="9875974" y="3521255"/>
            <a:ext cx="6087137" cy="995805"/>
          </a:xfrm>
          <a:prstGeom prst="rect">
            <a:avLst/>
          </a:prstGeom>
        </p:spPr>
        <p:txBody>
          <a:bodyPr lIns="0" tIns="0" rIns="0" bIns="0" rtlCol="0" anchor="t">
            <a:spAutoFit/>
          </a:bodyPr>
          <a:lstStyle/>
          <a:p>
            <a:pPr algn="r">
              <a:lnSpc>
                <a:spcPts val="2691"/>
              </a:lnSpc>
            </a:pPr>
            <a:r>
              <a:rPr lang="en-US" sz="1964" b="1">
                <a:solidFill>
                  <a:srgbClr val="000000"/>
                </a:solidFill>
                <a:latin typeface="Open Sans Bold"/>
                <a:ea typeface="Open Sans Bold"/>
                <a:cs typeface="Open Sans Bold"/>
                <a:sym typeface="Open Sans Bold"/>
              </a:rPr>
              <a:t>Liên kết doanh nghiệp – HTX – người dân, xây dựng chuỗi giá trị chế biến và tiêu thụ sản phẩm dược liệu.</a:t>
            </a:r>
          </a:p>
        </p:txBody>
      </p:sp>
      <p:sp>
        <p:nvSpPr>
          <p:cNvPr id="17" name="TextBox 17"/>
          <p:cNvSpPr txBox="1"/>
          <p:nvPr/>
        </p:nvSpPr>
        <p:spPr>
          <a:xfrm>
            <a:off x="9966663" y="1563137"/>
            <a:ext cx="6087137" cy="662430"/>
          </a:xfrm>
          <a:prstGeom prst="rect">
            <a:avLst/>
          </a:prstGeom>
        </p:spPr>
        <p:txBody>
          <a:bodyPr lIns="0" tIns="0" rIns="0" bIns="0" rtlCol="0" anchor="t">
            <a:spAutoFit/>
          </a:bodyPr>
          <a:lstStyle/>
          <a:p>
            <a:pPr algn="l">
              <a:lnSpc>
                <a:spcPts val="2691"/>
              </a:lnSpc>
            </a:pPr>
            <a:r>
              <a:rPr lang="en-US" sz="1964" b="1">
                <a:solidFill>
                  <a:srgbClr val="000000"/>
                </a:solidFill>
                <a:latin typeface="Open Sans Bold"/>
                <a:ea typeface="Open Sans Bold"/>
                <a:cs typeface="Open Sans Bold"/>
                <a:sym typeface="Open Sans Bold"/>
              </a:rPr>
              <a:t>Bảo tồn tri thức y học dân gian, kết hợp văn hóa bản địa trong sản phẩm du lịch.</a:t>
            </a:r>
          </a:p>
        </p:txBody>
      </p:sp>
      <p:sp>
        <p:nvSpPr>
          <p:cNvPr id="18" name="TextBox 18"/>
          <p:cNvSpPr txBox="1"/>
          <p:nvPr/>
        </p:nvSpPr>
        <p:spPr>
          <a:xfrm>
            <a:off x="9966663" y="5877919"/>
            <a:ext cx="6087137" cy="662430"/>
          </a:xfrm>
          <a:prstGeom prst="rect">
            <a:avLst/>
          </a:prstGeom>
        </p:spPr>
        <p:txBody>
          <a:bodyPr lIns="0" tIns="0" rIns="0" bIns="0" rtlCol="0" anchor="t">
            <a:spAutoFit/>
          </a:bodyPr>
          <a:lstStyle/>
          <a:p>
            <a:pPr algn="l">
              <a:lnSpc>
                <a:spcPts val="2691"/>
              </a:lnSpc>
            </a:pPr>
            <a:r>
              <a:rPr lang="en-US" sz="1964" b="1">
                <a:solidFill>
                  <a:srgbClr val="000000"/>
                </a:solidFill>
                <a:latin typeface="Open Sans Bold"/>
                <a:ea typeface="Open Sans Bold"/>
                <a:cs typeface="Open Sans Bold"/>
                <a:sym typeface="Open Sans Bold"/>
              </a:rPr>
              <a:t>Đào tạo nguồn nhân lực du lịch – dược liệu, nâng cao kỹ năng phục vụ, quản lý và truyền thông.</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09846"/>
            <a:ext cx="18389864" cy="1908557"/>
            <a:chOff x="0" y="0"/>
            <a:chExt cx="24519819" cy="2544743"/>
          </a:xfrm>
        </p:grpSpPr>
        <p:pic>
          <p:nvPicPr>
            <p:cNvPr id="3" name="Picture 3"/>
            <p:cNvPicPr>
              <a:picLocks noChangeAspect="1"/>
            </p:cNvPicPr>
            <p:nvPr/>
          </p:nvPicPr>
          <p:blipFill>
            <a:blip r:embed="rId2"/>
            <a:srcRect t="28582" b="55850"/>
            <a:stretch>
              <a:fillRect/>
            </a:stretch>
          </p:blipFill>
          <p:spPr>
            <a:xfrm>
              <a:off x="0" y="0"/>
              <a:ext cx="24519819" cy="2544743"/>
            </a:xfrm>
            <a:prstGeom prst="rect">
              <a:avLst/>
            </a:prstGeom>
          </p:spPr>
        </p:pic>
      </p:grpSp>
      <p:sp>
        <p:nvSpPr>
          <p:cNvPr id="4" name="TextBox 4"/>
          <p:cNvSpPr txBox="1"/>
          <p:nvPr/>
        </p:nvSpPr>
        <p:spPr>
          <a:xfrm>
            <a:off x="1522964" y="2746139"/>
            <a:ext cx="15881960" cy="3861152"/>
          </a:xfrm>
          <a:prstGeom prst="rect">
            <a:avLst/>
          </a:prstGeom>
        </p:spPr>
        <p:txBody>
          <a:bodyPr lIns="0" tIns="0" rIns="0" bIns="0" rtlCol="0" anchor="t">
            <a:spAutoFit/>
          </a:bodyPr>
          <a:lstStyle/>
          <a:p>
            <a:pPr marL="638074" lvl="1" indent="-319037" algn="l">
              <a:lnSpc>
                <a:spcPts val="6295"/>
              </a:lnSpc>
              <a:buFont typeface="Arial"/>
              <a:buChar char="•"/>
            </a:pPr>
            <a:r>
              <a:rPr lang="en-US" sz="2955" b="1">
                <a:solidFill>
                  <a:srgbClr val="0A4400"/>
                </a:solidFill>
                <a:latin typeface="Open Sans Bold"/>
                <a:ea typeface="Open Sans Bold"/>
                <a:cs typeface="Open Sans Bold"/>
                <a:sym typeface="Open Sans Bold"/>
              </a:rPr>
              <a:t>Chính quyền các cấp ban hành cơ chế linh hoạt cho HTX, doanh nghiệp thuê đất, khai thác mô hình du lịch sinh thái – dược liệu;</a:t>
            </a:r>
          </a:p>
          <a:p>
            <a:pPr marL="638074" lvl="1" indent="-319037" algn="l">
              <a:lnSpc>
                <a:spcPts val="6295"/>
              </a:lnSpc>
              <a:buFont typeface="Arial"/>
              <a:buChar char="•"/>
            </a:pPr>
            <a:r>
              <a:rPr lang="en-US" sz="2955" b="1">
                <a:solidFill>
                  <a:srgbClr val="0A4400"/>
                </a:solidFill>
                <a:latin typeface="Open Sans Bold"/>
                <a:ea typeface="Open Sans Bold"/>
                <a:cs typeface="Open Sans Bold"/>
                <a:sym typeface="Open Sans Bold"/>
              </a:rPr>
              <a:t>Hỗ trợ vay vốn, xúc tiến đầu tư, quảng bá thương hiệu du lịch dược liệu Bắc Hà;</a:t>
            </a:r>
          </a:p>
          <a:p>
            <a:pPr marL="638074" lvl="1" indent="-319037" algn="l">
              <a:lnSpc>
                <a:spcPts val="6295"/>
              </a:lnSpc>
              <a:buFont typeface="Arial"/>
              <a:buChar char="•"/>
            </a:pPr>
            <a:r>
              <a:rPr lang="en-US" sz="2955" b="1">
                <a:solidFill>
                  <a:srgbClr val="0A4400"/>
                </a:solidFill>
                <a:latin typeface="Open Sans Bold"/>
                <a:ea typeface="Open Sans Bold"/>
                <a:cs typeface="Open Sans Bold"/>
                <a:sym typeface="Open Sans Bold"/>
              </a:rPr>
              <a:t>Tăng cường kết nối doanh nghiệp với nhà khoa học, viện nghiên cứu, các đơn vị lữ hành để đổi mới sáng tạo, nâng cao chất lượng sản phẩm và dịch vụ.</a:t>
            </a:r>
          </a:p>
        </p:txBody>
      </p:sp>
      <p:sp>
        <p:nvSpPr>
          <p:cNvPr id="5" name="Freeform 5"/>
          <p:cNvSpPr/>
          <p:nvPr/>
        </p:nvSpPr>
        <p:spPr>
          <a:xfrm>
            <a:off x="5509593" y="1083376"/>
            <a:ext cx="7664096" cy="1159194"/>
          </a:xfrm>
          <a:custGeom>
            <a:avLst/>
            <a:gdLst/>
            <a:ahLst/>
            <a:cxnLst/>
            <a:rect l="l" t="t" r="r" b="b"/>
            <a:pathLst>
              <a:path w="7664096" h="1159194">
                <a:moveTo>
                  <a:pt x="0" y="0"/>
                </a:moveTo>
                <a:lnTo>
                  <a:pt x="7664095" y="0"/>
                </a:lnTo>
                <a:lnTo>
                  <a:pt x="7664095" y="1159195"/>
                </a:lnTo>
                <a:lnTo>
                  <a:pt x="0" y="1159195"/>
                </a:lnTo>
                <a:lnTo>
                  <a:pt x="0" y="0"/>
                </a:lnTo>
                <a:close/>
              </a:path>
            </a:pathLst>
          </a:custGeom>
          <a:blipFill>
            <a:blip r:embed="rId3"/>
            <a:stretch>
              <a:fillRect/>
            </a:stretch>
          </a:blipFill>
        </p:spPr>
      </p:sp>
      <p:sp>
        <p:nvSpPr>
          <p:cNvPr id="6" name="TextBox 6"/>
          <p:cNvSpPr txBox="1"/>
          <p:nvPr/>
        </p:nvSpPr>
        <p:spPr>
          <a:xfrm>
            <a:off x="6022190" y="1291704"/>
            <a:ext cx="6475633" cy="666339"/>
          </a:xfrm>
          <a:prstGeom prst="rect">
            <a:avLst/>
          </a:prstGeom>
        </p:spPr>
        <p:txBody>
          <a:bodyPr lIns="0" tIns="0" rIns="0" bIns="0" rtlCol="0" anchor="t">
            <a:spAutoFit/>
          </a:bodyPr>
          <a:lstStyle/>
          <a:p>
            <a:pPr algn="ctr">
              <a:lnSpc>
                <a:spcPts val="5440"/>
              </a:lnSpc>
              <a:spcBef>
                <a:spcPct val="0"/>
              </a:spcBef>
            </a:pPr>
            <a:r>
              <a:rPr lang="en-US" sz="3885" b="1">
                <a:solidFill>
                  <a:srgbClr val="0A4400"/>
                </a:solidFill>
                <a:latin typeface="Open Sans Bold"/>
                <a:ea typeface="Open Sans Bold"/>
                <a:cs typeface="Open Sans Bold"/>
                <a:sym typeface="Open Sans Bold"/>
              </a:rPr>
              <a:t>KIẾN NGHỊ - ĐỀ XUẤT</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219899" y="6584941"/>
            <a:ext cx="4377988" cy="3007283"/>
            <a:chOff x="0" y="0"/>
            <a:chExt cx="1019864" cy="700554"/>
          </a:xfrm>
        </p:grpSpPr>
        <p:sp>
          <p:nvSpPr>
            <p:cNvPr id="6" name="Freeform 6"/>
            <p:cNvSpPr/>
            <p:nvPr/>
          </p:nvSpPr>
          <p:spPr>
            <a:xfrm>
              <a:off x="0" y="0"/>
              <a:ext cx="1019864" cy="700554"/>
            </a:xfrm>
            <a:custGeom>
              <a:avLst/>
              <a:gdLst/>
              <a:ahLst/>
              <a:cxnLst/>
              <a:rect l="l" t="t" r="r" b="b"/>
              <a:pathLst>
                <a:path w="1019864" h="700554">
                  <a:moveTo>
                    <a:pt x="0" y="0"/>
                  </a:moveTo>
                  <a:lnTo>
                    <a:pt x="1019864" y="0"/>
                  </a:lnTo>
                  <a:lnTo>
                    <a:pt x="1019864" y="700554"/>
                  </a:lnTo>
                  <a:lnTo>
                    <a:pt x="0" y="700554"/>
                  </a:lnTo>
                  <a:close/>
                </a:path>
              </a:pathLst>
            </a:custGeom>
            <a:solidFill>
              <a:srgbClr val="FEFFFE"/>
            </a:solidFill>
            <a:ln w="38100" cap="sq">
              <a:solidFill>
                <a:srgbClr val="0A4400"/>
              </a:solidFill>
              <a:prstDash val="solid"/>
              <a:miter/>
            </a:ln>
          </p:spPr>
        </p:sp>
        <p:sp>
          <p:nvSpPr>
            <p:cNvPr id="7" name="TextBox 7"/>
            <p:cNvSpPr txBox="1"/>
            <p:nvPr/>
          </p:nvSpPr>
          <p:spPr>
            <a:xfrm>
              <a:off x="0" y="-38100"/>
              <a:ext cx="1019864"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447875" y="1028700"/>
            <a:ext cx="6811425" cy="8229600"/>
            <a:chOff x="0" y="0"/>
            <a:chExt cx="9081900" cy="10972800"/>
          </a:xfrm>
        </p:grpSpPr>
        <p:pic>
          <p:nvPicPr>
            <p:cNvPr id="9" name="Picture 9"/>
            <p:cNvPicPr>
              <a:picLocks noChangeAspect="1"/>
            </p:cNvPicPr>
            <p:nvPr/>
          </p:nvPicPr>
          <p:blipFill>
            <a:blip r:embed="rId2"/>
            <a:srcRect l="24609" t="6968" r="17640"/>
            <a:stretch>
              <a:fillRect/>
            </a:stretch>
          </p:blipFill>
          <p:spPr>
            <a:xfrm>
              <a:off x="0" y="0"/>
              <a:ext cx="9081900" cy="10972800"/>
            </a:xfrm>
            <a:prstGeom prst="rect">
              <a:avLst/>
            </a:prstGeom>
          </p:spPr>
        </p:pic>
      </p:grpSp>
      <p:sp>
        <p:nvSpPr>
          <p:cNvPr id="10" name="Freeform 10"/>
          <p:cNvSpPr/>
          <p:nvPr/>
        </p:nvSpPr>
        <p:spPr>
          <a:xfrm>
            <a:off x="1993881" y="7020424"/>
            <a:ext cx="519110" cy="519110"/>
          </a:xfrm>
          <a:custGeom>
            <a:avLst/>
            <a:gdLst/>
            <a:ahLst/>
            <a:cxnLst/>
            <a:rect l="l" t="t" r="r" b="b"/>
            <a:pathLst>
              <a:path w="519110" h="519110">
                <a:moveTo>
                  <a:pt x="0" y="0"/>
                </a:moveTo>
                <a:lnTo>
                  <a:pt x="519110" y="0"/>
                </a:lnTo>
                <a:lnTo>
                  <a:pt x="519110" y="519110"/>
                </a:lnTo>
                <a:lnTo>
                  <a:pt x="0" y="5191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1993881" y="7758734"/>
            <a:ext cx="519110" cy="519110"/>
          </a:xfrm>
          <a:custGeom>
            <a:avLst/>
            <a:gdLst/>
            <a:ahLst/>
            <a:cxnLst/>
            <a:rect l="l" t="t" r="r" b="b"/>
            <a:pathLst>
              <a:path w="519110" h="519110">
                <a:moveTo>
                  <a:pt x="0" y="0"/>
                </a:moveTo>
                <a:lnTo>
                  <a:pt x="519110" y="0"/>
                </a:lnTo>
                <a:lnTo>
                  <a:pt x="519110" y="519110"/>
                </a:lnTo>
                <a:lnTo>
                  <a:pt x="0" y="5191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2128453" y="7108476"/>
            <a:ext cx="249965" cy="343006"/>
          </a:xfrm>
          <a:custGeom>
            <a:avLst/>
            <a:gdLst/>
            <a:ahLst/>
            <a:cxnLst/>
            <a:rect l="l" t="t" r="r" b="b"/>
            <a:pathLst>
              <a:path w="249965" h="343006">
                <a:moveTo>
                  <a:pt x="0" y="0"/>
                </a:moveTo>
                <a:lnTo>
                  <a:pt x="249965" y="0"/>
                </a:lnTo>
                <a:lnTo>
                  <a:pt x="249965" y="343006"/>
                </a:lnTo>
                <a:lnTo>
                  <a:pt x="0" y="3430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2030403" y="2284831"/>
            <a:ext cx="1804682" cy="2112334"/>
          </a:xfrm>
          <a:custGeom>
            <a:avLst/>
            <a:gdLst/>
            <a:ahLst/>
            <a:cxnLst/>
            <a:rect l="l" t="t" r="r" b="b"/>
            <a:pathLst>
              <a:path w="1804682" h="2112334">
                <a:moveTo>
                  <a:pt x="0" y="0"/>
                </a:moveTo>
                <a:lnTo>
                  <a:pt x="1804682" y="0"/>
                </a:lnTo>
                <a:lnTo>
                  <a:pt x="1804682" y="2112334"/>
                </a:lnTo>
                <a:lnTo>
                  <a:pt x="0" y="2112334"/>
                </a:lnTo>
                <a:lnTo>
                  <a:pt x="0" y="0"/>
                </a:lnTo>
                <a:close/>
              </a:path>
            </a:pathLst>
          </a:custGeom>
          <a:blipFill>
            <a:blip r:embed="rId9"/>
            <a:stretch>
              <a:fillRect/>
            </a:stretch>
          </a:blipFill>
        </p:spPr>
      </p:sp>
      <p:sp>
        <p:nvSpPr>
          <p:cNvPr id="14" name="TextBox 14"/>
          <p:cNvSpPr txBox="1"/>
          <p:nvPr/>
        </p:nvSpPr>
        <p:spPr>
          <a:xfrm>
            <a:off x="1993881" y="4593398"/>
            <a:ext cx="5416537" cy="2122226"/>
          </a:xfrm>
          <a:prstGeom prst="rect">
            <a:avLst/>
          </a:prstGeom>
        </p:spPr>
        <p:txBody>
          <a:bodyPr lIns="0" tIns="0" rIns="0" bIns="0" rtlCol="0" anchor="t">
            <a:spAutoFit/>
          </a:bodyPr>
          <a:lstStyle/>
          <a:p>
            <a:pPr algn="l">
              <a:lnSpc>
                <a:spcPts val="8505"/>
              </a:lnSpc>
            </a:pPr>
            <a:r>
              <a:rPr lang="en-US" sz="6075" spc="-182">
                <a:solidFill>
                  <a:srgbClr val="0A4400"/>
                </a:solidFill>
                <a:latin typeface="Calistoga"/>
                <a:ea typeface="Calistoga"/>
                <a:cs typeface="Calistoga"/>
                <a:sym typeface="Calistoga"/>
              </a:rPr>
              <a:t>TRÂN TRỌNG CẢM ƠN!</a:t>
            </a:r>
          </a:p>
        </p:txBody>
      </p:sp>
      <p:sp>
        <p:nvSpPr>
          <p:cNvPr id="15" name="TextBox 15"/>
          <p:cNvSpPr txBox="1"/>
          <p:nvPr/>
        </p:nvSpPr>
        <p:spPr>
          <a:xfrm>
            <a:off x="2585321" y="7034487"/>
            <a:ext cx="3727146" cy="502886"/>
          </a:xfrm>
          <a:prstGeom prst="rect">
            <a:avLst/>
          </a:prstGeom>
        </p:spPr>
        <p:txBody>
          <a:bodyPr lIns="0" tIns="0" rIns="0" bIns="0" rtlCol="0" anchor="t">
            <a:spAutoFit/>
          </a:bodyPr>
          <a:lstStyle/>
          <a:p>
            <a:pPr algn="just">
              <a:lnSpc>
                <a:spcPts val="3914"/>
              </a:lnSpc>
            </a:pPr>
            <a:r>
              <a:rPr lang="en-US" sz="3374" b="1" spc="-101">
                <a:solidFill>
                  <a:srgbClr val="000000"/>
                </a:solidFill>
                <a:latin typeface="Nexa Bold"/>
                <a:ea typeface="Nexa Bold"/>
                <a:cs typeface="Nexa Bold"/>
                <a:sym typeface="Nexa Bold"/>
              </a:rPr>
              <a:t>0974.033.533</a:t>
            </a:r>
          </a:p>
        </p:txBody>
      </p:sp>
      <p:sp>
        <p:nvSpPr>
          <p:cNvPr id="16" name="TextBox 16"/>
          <p:cNvSpPr txBox="1"/>
          <p:nvPr/>
        </p:nvSpPr>
        <p:spPr>
          <a:xfrm>
            <a:off x="2585321" y="7772797"/>
            <a:ext cx="7862553" cy="502886"/>
          </a:xfrm>
          <a:prstGeom prst="rect">
            <a:avLst/>
          </a:prstGeom>
        </p:spPr>
        <p:txBody>
          <a:bodyPr lIns="0" tIns="0" rIns="0" bIns="0" rtlCol="0" anchor="t">
            <a:spAutoFit/>
          </a:bodyPr>
          <a:lstStyle/>
          <a:p>
            <a:pPr algn="just">
              <a:lnSpc>
                <a:spcPts val="3914"/>
              </a:lnSpc>
            </a:pPr>
            <a:r>
              <a:rPr lang="en-US" sz="3374" b="1" spc="-101">
                <a:solidFill>
                  <a:srgbClr val="000000"/>
                </a:solidFill>
                <a:latin typeface="Nexa Bold"/>
                <a:ea typeface="Nexa Bold"/>
                <a:cs typeface="Nexa Bold"/>
                <a:sym typeface="Nexa Bold"/>
              </a:rPr>
              <a:t>Ngải Số, Bắc Hà, Lào Cai</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1738429"/>
            <a:ext cx="13931227" cy="1236554"/>
            <a:chOff x="0" y="0"/>
            <a:chExt cx="3669130" cy="325677"/>
          </a:xfrm>
        </p:grpSpPr>
        <p:sp>
          <p:nvSpPr>
            <p:cNvPr id="3" name="Freeform 3"/>
            <p:cNvSpPr/>
            <p:nvPr/>
          </p:nvSpPr>
          <p:spPr>
            <a:xfrm>
              <a:off x="0" y="0"/>
              <a:ext cx="3669130" cy="325677"/>
            </a:xfrm>
            <a:custGeom>
              <a:avLst/>
              <a:gdLst/>
              <a:ahLst/>
              <a:cxnLst/>
              <a:rect l="l" t="t" r="r" b="b"/>
              <a:pathLst>
                <a:path w="3669130" h="325677">
                  <a:moveTo>
                    <a:pt x="0" y="0"/>
                  </a:moveTo>
                  <a:lnTo>
                    <a:pt x="3669130" y="0"/>
                  </a:lnTo>
                  <a:lnTo>
                    <a:pt x="3669130" y="325677"/>
                  </a:lnTo>
                  <a:lnTo>
                    <a:pt x="0" y="325677"/>
                  </a:lnTo>
                  <a:close/>
                </a:path>
              </a:pathLst>
            </a:custGeom>
            <a:solidFill>
              <a:srgbClr val="0A4400"/>
            </a:solidFill>
          </p:spPr>
        </p:sp>
        <p:sp>
          <p:nvSpPr>
            <p:cNvPr id="4" name="TextBox 4"/>
            <p:cNvSpPr txBox="1"/>
            <p:nvPr/>
          </p:nvSpPr>
          <p:spPr>
            <a:xfrm>
              <a:off x="0" y="-38100"/>
              <a:ext cx="3669130"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256548" y="5143500"/>
            <a:ext cx="2214188" cy="4412486"/>
            <a:chOff x="0" y="0"/>
            <a:chExt cx="515801" cy="1027900"/>
          </a:xfrm>
        </p:grpSpPr>
        <p:sp>
          <p:nvSpPr>
            <p:cNvPr id="6" name="Freeform 6"/>
            <p:cNvSpPr/>
            <p:nvPr/>
          </p:nvSpPr>
          <p:spPr>
            <a:xfrm>
              <a:off x="0" y="0"/>
              <a:ext cx="515801" cy="1027900"/>
            </a:xfrm>
            <a:custGeom>
              <a:avLst/>
              <a:gdLst/>
              <a:ahLst/>
              <a:cxnLst/>
              <a:rect l="l" t="t" r="r" b="b"/>
              <a:pathLst>
                <a:path w="515801" h="1027900">
                  <a:moveTo>
                    <a:pt x="0" y="0"/>
                  </a:moveTo>
                  <a:lnTo>
                    <a:pt x="515801" y="0"/>
                  </a:lnTo>
                  <a:lnTo>
                    <a:pt x="515801" y="1027900"/>
                  </a:lnTo>
                  <a:lnTo>
                    <a:pt x="0" y="1027900"/>
                  </a:lnTo>
                  <a:close/>
                </a:path>
              </a:pathLst>
            </a:custGeom>
            <a:solidFill>
              <a:srgbClr val="000000">
                <a:alpha val="0"/>
              </a:srgbClr>
            </a:solidFill>
            <a:ln w="38100" cap="sq">
              <a:solidFill>
                <a:srgbClr val="0A4400"/>
              </a:solidFill>
              <a:prstDash val="solid"/>
              <a:miter/>
            </a:ln>
          </p:spPr>
        </p:sp>
        <p:sp>
          <p:nvSpPr>
            <p:cNvPr id="7" name="TextBox 7"/>
            <p:cNvSpPr txBox="1"/>
            <p:nvPr/>
          </p:nvSpPr>
          <p:spPr>
            <a:xfrm>
              <a:off x="0" y="-38100"/>
              <a:ext cx="515801"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133978" cy="8229600"/>
            <a:chOff x="0" y="0"/>
            <a:chExt cx="6845305" cy="10972800"/>
          </a:xfrm>
        </p:grpSpPr>
        <p:pic>
          <p:nvPicPr>
            <p:cNvPr id="9" name="Picture 9"/>
            <p:cNvPicPr>
              <a:picLocks noChangeAspect="1"/>
            </p:cNvPicPr>
            <p:nvPr/>
          </p:nvPicPr>
          <p:blipFill>
            <a:blip r:embed="rId2"/>
            <a:srcRect l="26630" r="26630"/>
            <a:stretch>
              <a:fillRect/>
            </a:stretch>
          </p:blipFill>
          <p:spPr>
            <a:xfrm>
              <a:off x="0" y="0"/>
              <a:ext cx="6845305" cy="10972800"/>
            </a:xfrm>
            <a:prstGeom prst="rect">
              <a:avLst/>
            </a:prstGeom>
          </p:spPr>
        </p:pic>
      </p:grpSp>
      <p:grpSp>
        <p:nvGrpSpPr>
          <p:cNvPr id="10" name="Group 10"/>
          <p:cNvGrpSpPr/>
          <p:nvPr/>
        </p:nvGrpSpPr>
        <p:grpSpPr>
          <a:xfrm>
            <a:off x="16744950" y="-154305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989578" y="720090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972300" y="5724525"/>
            <a:ext cx="4416131" cy="3533775"/>
            <a:chOff x="0" y="0"/>
            <a:chExt cx="1320187" cy="1056410"/>
          </a:xfrm>
        </p:grpSpPr>
        <p:sp>
          <p:nvSpPr>
            <p:cNvPr id="17" name="Freeform 17"/>
            <p:cNvSpPr/>
            <p:nvPr/>
          </p:nvSpPr>
          <p:spPr>
            <a:xfrm>
              <a:off x="0" y="0"/>
              <a:ext cx="1320187" cy="1056410"/>
            </a:xfrm>
            <a:custGeom>
              <a:avLst/>
              <a:gdLst/>
              <a:ahLst/>
              <a:cxnLst/>
              <a:rect l="l" t="t" r="r" b="b"/>
              <a:pathLst>
                <a:path w="1320187" h="1056410">
                  <a:moveTo>
                    <a:pt x="40321" y="0"/>
                  </a:moveTo>
                  <a:lnTo>
                    <a:pt x="1279865" y="0"/>
                  </a:lnTo>
                  <a:cubicBezTo>
                    <a:pt x="1302134" y="0"/>
                    <a:pt x="1320187" y="18052"/>
                    <a:pt x="1320187" y="40321"/>
                  </a:cubicBezTo>
                  <a:lnTo>
                    <a:pt x="1320187" y="1016088"/>
                  </a:lnTo>
                  <a:cubicBezTo>
                    <a:pt x="1320187" y="1026782"/>
                    <a:pt x="1315939" y="1037038"/>
                    <a:pt x="1308377" y="1044600"/>
                  </a:cubicBezTo>
                  <a:cubicBezTo>
                    <a:pt x="1300815" y="1052162"/>
                    <a:pt x="1290559" y="1056410"/>
                    <a:pt x="1279865" y="1056410"/>
                  </a:cubicBezTo>
                  <a:lnTo>
                    <a:pt x="40321" y="1056410"/>
                  </a:lnTo>
                  <a:cubicBezTo>
                    <a:pt x="18052" y="1056410"/>
                    <a:pt x="0" y="1038357"/>
                    <a:pt x="0" y="1016088"/>
                  </a:cubicBezTo>
                  <a:lnTo>
                    <a:pt x="0" y="40321"/>
                  </a:lnTo>
                  <a:cubicBezTo>
                    <a:pt x="0" y="29627"/>
                    <a:pt x="4248" y="19372"/>
                    <a:pt x="11810" y="11810"/>
                  </a:cubicBezTo>
                  <a:cubicBezTo>
                    <a:pt x="19372" y="4248"/>
                    <a:pt x="29627" y="0"/>
                    <a:pt x="40321" y="0"/>
                  </a:cubicBezTo>
                  <a:close/>
                </a:path>
              </a:pathLst>
            </a:custGeom>
            <a:blipFill>
              <a:blip r:embed="rId3"/>
              <a:stretch>
                <a:fillRect l="-38910" r="-38910"/>
              </a:stretch>
            </a:blipFill>
          </p:spPr>
        </p:sp>
      </p:grpSp>
      <p:grpSp>
        <p:nvGrpSpPr>
          <p:cNvPr id="18" name="Group 18"/>
          <p:cNvGrpSpPr/>
          <p:nvPr/>
        </p:nvGrpSpPr>
        <p:grpSpPr>
          <a:xfrm>
            <a:off x="11858625" y="5724525"/>
            <a:ext cx="4416131" cy="3533775"/>
            <a:chOff x="0" y="0"/>
            <a:chExt cx="1320187" cy="1056410"/>
          </a:xfrm>
        </p:grpSpPr>
        <p:sp>
          <p:nvSpPr>
            <p:cNvPr id="19" name="Freeform 19"/>
            <p:cNvSpPr/>
            <p:nvPr/>
          </p:nvSpPr>
          <p:spPr>
            <a:xfrm>
              <a:off x="0" y="0"/>
              <a:ext cx="1320187" cy="1056410"/>
            </a:xfrm>
            <a:custGeom>
              <a:avLst/>
              <a:gdLst/>
              <a:ahLst/>
              <a:cxnLst/>
              <a:rect l="l" t="t" r="r" b="b"/>
              <a:pathLst>
                <a:path w="1320187" h="1056410">
                  <a:moveTo>
                    <a:pt x="40321" y="0"/>
                  </a:moveTo>
                  <a:lnTo>
                    <a:pt x="1279865" y="0"/>
                  </a:lnTo>
                  <a:cubicBezTo>
                    <a:pt x="1302134" y="0"/>
                    <a:pt x="1320187" y="18052"/>
                    <a:pt x="1320187" y="40321"/>
                  </a:cubicBezTo>
                  <a:lnTo>
                    <a:pt x="1320187" y="1016088"/>
                  </a:lnTo>
                  <a:cubicBezTo>
                    <a:pt x="1320187" y="1026782"/>
                    <a:pt x="1315939" y="1037038"/>
                    <a:pt x="1308377" y="1044600"/>
                  </a:cubicBezTo>
                  <a:cubicBezTo>
                    <a:pt x="1300815" y="1052162"/>
                    <a:pt x="1290559" y="1056410"/>
                    <a:pt x="1279865" y="1056410"/>
                  </a:cubicBezTo>
                  <a:lnTo>
                    <a:pt x="40321" y="1056410"/>
                  </a:lnTo>
                  <a:cubicBezTo>
                    <a:pt x="18052" y="1056410"/>
                    <a:pt x="0" y="1038357"/>
                    <a:pt x="0" y="1016088"/>
                  </a:cubicBezTo>
                  <a:lnTo>
                    <a:pt x="0" y="40321"/>
                  </a:lnTo>
                  <a:cubicBezTo>
                    <a:pt x="0" y="29627"/>
                    <a:pt x="4248" y="19372"/>
                    <a:pt x="11810" y="11810"/>
                  </a:cubicBezTo>
                  <a:cubicBezTo>
                    <a:pt x="19372" y="4248"/>
                    <a:pt x="29627" y="0"/>
                    <a:pt x="40321" y="0"/>
                  </a:cubicBezTo>
                  <a:close/>
                </a:path>
              </a:pathLst>
            </a:custGeom>
            <a:blipFill>
              <a:blip r:embed="rId4"/>
              <a:stretch>
                <a:fillRect l="-10014" r="-10014"/>
              </a:stretch>
            </a:blipFill>
          </p:spPr>
        </p:sp>
      </p:grpSp>
      <p:sp>
        <p:nvSpPr>
          <p:cNvPr id="20" name="TextBox 20"/>
          <p:cNvSpPr txBox="1"/>
          <p:nvPr/>
        </p:nvSpPr>
        <p:spPr>
          <a:xfrm>
            <a:off x="6972300" y="3330410"/>
            <a:ext cx="9772650" cy="1813090"/>
          </a:xfrm>
          <a:prstGeom prst="rect">
            <a:avLst/>
          </a:prstGeom>
        </p:spPr>
        <p:txBody>
          <a:bodyPr lIns="0" tIns="0" rIns="0" bIns="0" rtlCol="0" anchor="t">
            <a:spAutoFit/>
          </a:bodyPr>
          <a:lstStyle/>
          <a:p>
            <a:pPr algn="just">
              <a:lnSpc>
                <a:spcPts val="2899"/>
              </a:lnSpc>
            </a:pPr>
            <a:r>
              <a:rPr lang="en-US" sz="2499" spc="-74">
                <a:solidFill>
                  <a:srgbClr val="000000"/>
                </a:solidFill>
                <a:latin typeface="Nexa"/>
                <a:ea typeface="Nexa"/>
                <a:cs typeface="Nexa"/>
                <a:sym typeface="Nexa"/>
              </a:rPr>
              <a:t>Bắc Hà – vùng cao nguyên trắng mờ sương, giàu bản sắc văn hóa và thiên nhiên tươi đẹp – không chỉ nổi tiếng với chợ phiên, dinh Hoàng A Tưởng, thung lũng hoa lê, bản Lả Dì Thàng… mà còn là vùng trồng dược liệu trọng điểm của Lào Cai với các cây đặc trưng như Đương quy, Tam thất, Sa nhân tím, Cát cánh.</a:t>
            </a:r>
          </a:p>
        </p:txBody>
      </p:sp>
      <p:sp>
        <p:nvSpPr>
          <p:cNvPr id="21" name="TextBox 21"/>
          <p:cNvSpPr txBox="1"/>
          <p:nvPr/>
        </p:nvSpPr>
        <p:spPr>
          <a:xfrm>
            <a:off x="6550084" y="1067114"/>
            <a:ext cx="7381143" cy="475936"/>
          </a:xfrm>
          <a:prstGeom prst="rect">
            <a:avLst/>
          </a:prstGeom>
        </p:spPr>
        <p:txBody>
          <a:bodyPr lIns="0" tIns="0" rIns="0" bIns="0" rtlCol="0" anchor="t">
            <a:spAutoFit/>
          </a:bodyPr>
          <a:lstStyle/>
          <a:p>
            <a:pPr algn="l">
              <a:lnSpc>
                <a:spcPts val="3946"/>
              </a:lnSpc>
            </a:pPr>
            <a:r>
              <a:rPr lang="en-US" sz="2819" b="1" spc="-84">
                <a:solidFill>
                  <a:srgbClr val="0A4400"/>
                </a:solidFill>
                <a:latin typeface="Biryani Bold"/>
                <a:ea typeface="Biryani Bold"/>
                <a:cs typeface="Biryani Bold"/>
                <a:sym typeface="Biryani Bold"/>
              </a:rPr>
              <a:t>TIỀM NĂNG PHÁT TRIỂN DU LỊCH GẮN VỚI </a:t>
            </a:r>
          </a:p>
        </p:txBody>
      </p:sp>
      <p:sp>
        <p:nvSpPr>
          <p:cNvPr id="22" name="TextBox 22"/>
          <p:cNvSpPr txBox="1"/>
          <p:nvPr/>
        </p:nvSpPr>
        <p:spPr>
          <a:xfrm>
            <a:off x="6550084" y="2019154"/>
            <a:ext cx="6912744" cy="863633"/>
          </a:xfrm>
          <a:prstGeom prst="rect">
            <a:avLst/>
          </a:prstGeom>
        </p:spPr>
        <p:txBody>
          <a:bodyPr lIns="0" tIns="0" rIns="0" bIns="0" rtlCol="0" anchor="t">
            <a:spAutoFit/>
          </a:bodyPr>
          <a:lstStyle/>
          <a:p>
            <a:pPr algn="l">
              <a:lnSpc>
                <a:spcPts val="7000"/>
              </a:lnSpc>
            </a:pPr>
            <a:r>
              <a:rPr lang="en-US" sz="5000" spc="-150">
                <a:solidFill>
                  <a:srgbClr val="FFFFFF"/>
                </a:solidFill>
                <a:latin typeface="Biryani"/>
                <a:ea typeface="Biryani"/>
                <a:cs typeface="Biryani"/>
                <a:sym typeface="Biryani"/>
              </a:rPr>
              <a:t>DƯỢC LIỆU TẠI BẮC HÀ</a:t>
            </a:r>
          </a:p>
        </p:txBody>
      </p:sp>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1738429"/>
            <a:ext cx="13931227" cy="1236554"/>
            <a:chOff x="0" y="0"/>
            <a:chExt cx="3669130" cy="325677"/>
          </a:xfrm>
        </p:grpSpPr>
        <p:sp>
          <p:nvSpPr>
            <p:cNvPr id="3" name="Freeform 3"/>
            <p:cNvSpPr/>
            <p:nvPr/>
          </p:nvSpPr>
          <p:spPr>
            <a:xfrm>
              <a:off x="0" y="0"/>
              <a:ext cx="3669130" cy="325677"/>
            </a:xfrm>
            <a:custGeom>
              <a:avLst/>
              <a:gdLst/>
              <a:ahLst/>
              <a:cxnLst/>
              <a:rect l="l" t="t" r="r" b="b"/>
              <a:pathLst>
                <a:path w="3669130" h="325677">
                  <a:moveTo>
                    <a:pt x="0" y="0"/>
                  </a:moveTo>
                  <a:lnTo>
                    <a:pt x="3669130" y="0"/>
                  </a:lnTo>
                  <a:lnTo>
                    <a:pt x="3669130" y="325677"/>
                  </a:lnTo>
                  <a:lnTo>
                    <a:pt x="0" y="325677"/>
                  </a:lnTo>
                  <a:close/>
                </a:path>
              </a:pathLst>
            </a:custGeom>
            <a:solidFill>
              <a:srgbClr val="0A4400"/>
            </a:solidFill>
          </p:spPr>
        </p:sp>
        <p:sp>
          <p:nvSpPr>
            <p:cNvPr id="4" name="TextBox 4"/>
            <p:cNvSpPr txBox="1"/>
            <p:nvPr/>
          </p:nvSpPr>
          <p:spPr>
            <a:xfrm>
              <a:off x="0" y="-38100"/>
              <a:ext cx="3669130"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256548" y="5143500"/>
            <a:ext cx="2214188" cy="4412486"/>
            <a:chOff x="0" y="0"/>
            <a:chExt cx="515801" cy="1027900"/>
          </a:xfrm>
        </p:grpSpPr>
        <p:sp>
          <p:nvSpPr>
            <p:cNvPr id="6" name="Freeform 6"/>
            <p:cNvSpPr/>
            <p:nvPr/>
          </p:nvSpPr>
          <p:spPr>
            <a:xfrm>
              <a:off x="0" y="0"/>
              <a:ext cx="515801" cy="1027900"/>
            </a:xfrm>
            <a:custGeom>
              <a:avLst/>
              <a:gdLst/>
              <a:ahLst/>
              <a:cxnLst/>
              <a:rect l="l" t="t" r="r" b="b"/>
              <a:pathLst>
                <a:path w="515801" h="1027900">
                  <a:moveTo>
                    <a:pt x="0" y="0"/>
                  </a:moveTo>
                  <a:lnTo>
                    <a:pt x="515801" y="0"/>
                  </a:lnTo>
                  <a:lnTo>
                    <a:pt x="515801" y="1027900"/>
                  </a:lnTo>
                  <a:lnTo>
                    <a:pt x="0" y="1027900"/>
                  </a:lnTo>
                  <a:close/>
                </a:path>
              </a:pathLst>
            </a:custGeom>
            <a:solidFill>
              <a:srgbClr val="000000">
                <a:alpha val="0"/>
              </a:srgbClr>
            </a:solidFill>
            <a:ln w="38100" cap="sq">
              <a:solidFill>
                <a:srgbClr val="0A4400"/>
              </a:solidFill>
              <a:prstDash val="solid"/>
              <a:miter/>
            </a:ln>
          </p:spPr>
        </p:sp>
        <p:sp>
          <p:nvSpPr>
            <p:cNvPr id="7" name="TextBox 7"/>
            <p:cNvSpPr txBox="1"/>
            <p:nvPr/>
          </p:nvSpPr>
          <p:spPr>
            <a:xfrm>
              <a:off x="0" y="-38100"/>
              <a:ext cx="515801"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133978" cy="8229600"/>
            <a:chOff x="0" y="0"/>
            <a:chExt cx="6845305" cy="10972800"/>
          </a:xfrm>
        </p:grpSpPr>
        <p:pic>
          <p:nvPicPr>
            <p:cNvPr id="9" name="Picture 9"/>
            <p:cNvPicPr>
              <a:picLocks noChangeAspect="1"/>
            </p:cNvPicPr>
            <p:nvPr/>
          </p:nvPicPr>
          <p:blipFill>
            <a:blip r:embed="rId2"/>
            <a:srcRect l="31007" r="31007"/>
            <a:stretch>
              <a:fillRect/>
            </a:stretch>
          </p:blipFill>
          <p:spPr>
            <a:xfrm>
              <a:off x="0" y="0"/>
              <a:ext cx="6845305" cy="10972800"/>
            </a:xfrm>
            <a:prstGeom prst="rect">
              <a:avLst/>
            </a:prstGeom>
          </p:spPr>
        </p:pic>
      </p:grpSp>
      <p:grpSp>
        <p:nvGrpSpPr>
          <p:cNvPr id="10" name="Group 10"/>
          <p:cNvGrpSpPr/>
          <p:nvPr/>
        </p:nvGrpSpPr>
        <p:grpSpPr>
          <a:xfrm>
            <a:off x="16744950" y="-154305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989578" y="720090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6724571" y="5441186"/>
            <a:ext cx="5840473" cy="4114800"/>
          </a:xfrm>
          <a:custGeom>
            <a:avLst/>
            <a:gdLst/>
            <a:ahLst/>
            <a:cxnLst/>
            <a:rect l="l" t="t" r="r" b="b"/>
            <a:pathLst>
              <a:path w="5840473" h="4114800">
                <a:moveTo>
                  <a:pt x="0" y="0"/>
                </a:moveTo>
                <a:lnTo>
                  <a:pt x="5840472" y="0"/>
                </a:lnTo>
                <a:lnTo>
                  <a:pt x="5840472" y="4114800"/>
                </a:lnTo>
                <a:lnTo>
                  <a:pt x="0" y="4114800"/>
                </a:lnTo>
                <a:lnTo>
                  <a:pt x="0" y="0"/>
                </a:lnTo>
                <a:close/>
              </a:path>
            </a:pathLst>
          </a:custGeom>
          <a:blipFill>
            <a:blip r:embed="rId3"/>
            <a:stretch>
              <a:fillRect l="-12993" t="-12295" r="-5679"/>
            </a:stretch>
          </a:blipFill>
        </p:spPr>
      </p:sp>
      <p:sp>
        <p:nvSpPr>
          <p:cNvPr id="17" name="Freeform 17"/>
          <p:cNvSpPr/>
          <p:nvPr/>
        </p:nvSpPr>
        <p:spPr>
          <a:xfrm>
            <a:off x="12778960" y="5441186"/>
            <a:ext cx="3676946" cy="4114800"/>
          </a:xfrm>
          <a:custGeom>
            <a:avLst/>
            <a:gdLst/>
            <a:ahLst/>
            <a:cxnLst/>
            <a:rect l="l" t="t" r="r" b="b"/>
            <a:pathLst>
              <a:path w="3676946" h="4114800">
                <a:moveTo>
                  <a:pt x="0" y="0"/>
                </a:moveTo>
                <a:lnTo>
                  <a:pt x="3676945" y="0"/>
                </a:lnTo>
                <a:lnTo>
                  <a:pt x="3676945" y="4114800"/>
                </a:lnTo>
                <a:lnTo>
                  <a:pt x="0" y="4114800"/>
                </a:lnTo>
                <a:lnTo>
                  <a:pt x="0" y="0"/>
                </a:lnTo>
                <a:close/>
              </a:path>
            </a:pathLst>
          </a:custGeom>
          <a:blipFill>
            <a:blip r:embed="rId4"/>
            <a:stretch>
              <a:fillRect l="-42154" r="-25836"/>
            </a:stretch>
          </a:blipFill>
        </p:spPr>
      </p:sp>
      <p:sp>
        <p:nvSpPr>
          <p:cNvPr id="18" name="TextBox 18"/>
          <p:cNvSpPr txBox="1"/>
          <p:nvPr/>
        </p:nvSpPr>
        <p:spPr>
          <a:xfrm>
            <a:off x="6550084" y="1165865"/>
            <a:ext cx="7381143" cy="475936"/>
          </a:xfrm>
          <a:prstGeom prst="rect">
            <a:avLst/>
          </a:prstGeom>
        </p:spPr>
        <p:txBody>
          <a:bodyPr lIns="0" tIns="0" rIns="0" bIns="0" rtlCol="0" anchor="t">
            <a:spAutoFit/>
          </a:bodyPr>
          <a:lstStyle/>
          <a:p>
            <a:pPr algn="l">
              <a:lnSpc>
                <a:spcPts val="3946"/>
              </a:lnSpc>
            </a:pPr>
            <a:r>
              <a:rPr lang="en-US" sz="2819" b="1" spc="-84">
                <a:solidFill>
                  <a:srgbClr val="0A4400"/>
                </a:solidFill>
                <a:latin typeface="Biryani Bold"/>
                <a:ea typeface="Biryani Bold"/>
                <a:cs typeface="Biryani Bold"/>
                <a:sym typeface="Biryani Bold"/>
              </a:rPr>
              <a:t>TIỀM NĂNG PHÁT TRIỂN DU LỊCH GẮN VỚI </a:t>
            </a:r>
          </a:p>
        </p:txBody>
      </p:sp>
      <p:sp>
        <p:nvSpPr>
          <p:cNvPr id="19" name="TextBox 19"/>
          <p:cNvSpPr txBox="1"/>
          <p:nvPr/>
        </p:nvSpPr>
        <p:spPr>
          <a:xfrm>
            <a:off x="6550084" y="2019154"/>
            <a:ext cx="6912744" cy="863633"/>
          </a:xfrm>
          <a:prstGeom prst="rect">
            <a:avLst/>
          </a:prstGeom>
        </p:spPr>
        <p:txBody>
          <a:bodyPr lIns="0" tIns="0" rIns="0" bIns="0" rtlCol="0" anchor="t">
            <a:spAutoFit/>
          </a:bodyPr>
          <a:lstStyle/>
          <a:p>
            <a:pPr algn="l">
              <a:lnSpc>
                <a:spcPts val="7000"/>
              </a:lnSpc>
            </a:pPr>
            <a:r>
              <a:rPr lang="en-US" sz="5000" spc="-150">
                <a:solidFill>
                  <a:srgbClr val="FFFFFF"/>
                </a:solidFill>
                <a:latin typeface="Biryani"/>
                <a:ea typeface="Biryani"/>
                <a:cs typeface="Biryani"/>
                <a:sym typeface="Biryani"/>
              </a:rPr>
              <a:t>DƯỢC LIỆU TẠI BẮC HÀ</a:t>
            </a:r>
          </a:p>
        </p:txBody>
      </p:sp>
      <p:sp>
        <p:nvSpPr>
          <p:cNvPr id="20" name="TextBox 20"/>
          <p:cNvSpPr txBox="1"/>
          <p:nvPr/>
        </p:nvSpPr>
        <p:spPr>
          <a:xfrm>
            <a:off x="6614919" y="3222633"/>
            <a:ext cx="9840986" cy="976565"/>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Open Sans"/>
                <a:ea typeface="Open Sans"/>
                <a:cs typeface="Open Sans"/>
                <a:sym typeface="Open Sans"/>
              </a:rPr>
              <a:t>Lợi thế lớn để Bắc Hà phát triển du lịch nghỉ dưỡng kết hợp chăm sóc sức khỏe bằng dược liệu.</a:t>
            </a: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356773" y="1888694"/>
            <a:ext cx="13931227" cy="1236554"/>
            <a:chOff x="0" y="0"/>
            <a:chExt cx="3669130" cy="325677"/>
          </a:xfrm>
        </p:grpSpPr>
        <p:sp>
          <p:nvSpPr>
            <p:cNvPr id="3" name="Freeform 3"/>
            <p:cNvSpPr/>
            <p:nvPr/>
          </p:nvSpPr>
          <p:spPr>
            <a:xfrm>
              <a:off x="0" y="0"/>
              <a:ext cx="3669130" cy="325677"/>
            </a:xfrm>
            <a:custGeom>
              <a:avLst/>
              <a:gdLst/>
              <a:ahLst/>
              <a:cxnLst/>
              <a:rect l="l" t="t" r="r" b="b"/>
              <a:pathLst>
                <a:path w="3669130" h="325677">
                  <a:moveTo>
                    <a:pt x="0" y="0"/>
                  </a:moveTo>
                  <a:lnTo>
                    <a:pt x="3669130" y="0"/>
                  </a:lnTo>
                  <a:lnTo>
                    <a:pt x="3669130" y="325677"/>
                  </a:lnTo>
                  <a:lnTo>
                    <a:pt x="0" y="325677"/>
                  </a:lnTo>
                  <a:close/>
                </a:path>
              </a:pathLst>
            </a:custGeom>
            <a:solidFill>
              <a:srgbClr val="0A4400"/>
            </a:solidFill>
          </p:spPr>
        </p:sp>
        <p:sp>
          <p:nvSpPr>
            <p:cNvPr id="4" name="TextBox 4"/>
            <p:cNvSpPr txBox="1"/>
            <p:nvPr/>
          </p:nvSpPr>
          <p:spPr>
            <a:xfrm>
              <a:off x="0" y="-38100"/>
              <a:ext cx="3669130"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100736" y="5442465"/>
            <a:ext cx="2214188" cy="4412486"/>
            <a:chOff x="0" y="0"/>
            <a:chExt cx="515801" cy="1027900"/>
          </a:xfrm>
        </p:grpSpPr>
        <p:sp>
          <p:nvSpPr>
            <p:cNvPr id="6" name="Freeform 6"/>
            <p:cNvSpPr/>
            <p:nvPr/>
          </p:nvSpPr>
          <p:spPr>
            <a:xfrm>
              <a:off x="0" y="0"/>
              <a:ext cx="515801" cy="1027900"/>
            </a:xfrm>
            <a:custGeom>
              <a:avLst/>
              <a:gdLst/>
              <a:ahLst/>
              <a:cxnLst/>
              <a:rect l="l" t="t" r="r" b="b"/>
              <a:pathLst>
                <a:path w="515801" h="1027900">
                  <a:moveTo>
                    <a:pt x="0" y="0"/>
                  </a:moveTo>
                  <a:lnTo>
                    <a:pt x="515801" y="0"/>
                  </a:lnTo>
                  <a:lnTo>
                    <a:pt x="515801" y="1027900"/>
                  </a:lnTo>
                  <a:lnTo>
                    <a:pt x="0" y="1027900"/>
                  </a:lnTo>
                  <a:close/>
                </a:path>
              </a:pathLst>
            </a:custGeom>
            <a:solidFill>
              <a:srgbClr val="000000">
                <a:alpha val="0"/>
              </a:srgbClr>
            </a:solidFill>
            <a:ln w="38100" cap="sq">
              <a:solidFill>
                <a:srgbClr val="0A4400"/>
              </a:solidFill>
              <a:prstDash val="solid"/>
              <a:miter/>
            </a:ln>
          </p:spPr>
        </p:sp>
        <p:sp>
          <p:nvSpPr>
            <p:cNvPr id="7" name="TextBox 7"/>
            <p:cNvSpPr txBox="1"/>
            <p:nvPr/>
          </p:nvSpPr>
          <p:spPr>
            <a:xfrm>
              <a:off x="0" y="-38100"/>
              <a:ext cx="515801"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517410" y="1327665"/>
            <a:ext cx="5133978" cy="8229600"/>
            <a:chOff x="0" y="0"/>
            <a:chExt cx="6845305" cy="10972800"/>
          </a:xfrm>
        </p:grpSpPr>
        <p:pic>
          <p:nvPicPr>
            <p:cNvPr id="9" name="Picture 9"/>
            <p:cNvPicPr>
              <a:picLocks noChangeAspect="1"/>
            </p:cNvPicPr>
            <p:nvPr/>
          </p:nvPicPr>
          <p:blipFill>
            <a:blip r:embed="rId2"/>
            <a:srcRect t="9925" b="9925"/>
            <a:stretch>
              <a:fillRect/>
            </a:stretch>
          </p:blipFill>
          <p:spPr>
            <a:xfrm>
              <a:off x="0" y="0"/>
              <a:ext cx="6845305" cy="10972800"/>
            </a:xfrm>
            <a:prstGeom prst="rect">
              <a:avLst/>
            </a:prstGeom>
          </p:spPr>
        </p:pic>
      </p:grpSp>
      <p:grpSp>
        <p:nvGrpSpPr>
          <p:cNvPr id="10" name="Group 10"/>
          <p:cNvGrpSpPr/>
          <p:nvPr/>
        </p:nvGrpSpPr>
        <p:grpSpPr>
          <a:xfrm>
            <a:off x="-964555" y="-1121781"/>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750342" y="771525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677329" y="5786031"/>
            <a:ext cx="5352821" cy="3771234"/>
          </a:xfrm>
          <a:custGeom>
            <a:avLst/>
            <a:gdLst/>
            <a:ahLst/>
            <a:cxnLst/>
            <a:rect l="l" t="t" r="r" b="b"/>
            <a:pathLst>
              <a:path w="5352821" h="3771234">
                <a:moveTo>
                  <a:pt x="0" y="0"/>
                </a:moveTo>
                <a:lnTo>
                  <a:pt x="5352821" y="0"/>
                </a:lnTo>
                <a:lnTo>
                  <a:pt x="5352821" y="3771234"/>
                </a:lnTo>
                <a:lnTo>
                  <a:pt x="0" y="3771234"/>
                </a:lnTo>
                <a:lnTo>
                  <a:pt x="0" y="0"/>
                </a:lnTo>
                <a:close/>
              </a:path>
            </a:pathLst>
          </a:custGeom>
          <a:blipFill>
            <a:blip r:embed="rId3"/>
            <a:stretch>
              <a:fillRect l="-12993" t="-12295" r="-5679"/>
            </a:stretch>
          </a:blipFill>
        </p:spPr>
      </p:sp>
      <p:sp>
        <p:nvSpPr>
          <p:cNvPr id="17" name="Freeform 17"/>
          <p:cNvSpPr/>
          <p:nvPr/>
        </p:nvSpPr>
        <p:spPr>
          <a:xfrm>
            <a:off x="6228376" y="5786031"/>
            <a:ext cx="5631081" cy="3754054"/>
          </a:xfrm>
          <a:custGeom>
            <a:avLst/>
            <a:gdLst/>
            <a:ahLst/>
            <a:cxnLst/>
            <a:rect l="l" t="t" r="r" b="b"/>
            <a:pathLst>
              <a:path w="5631081" h="3754054">
                <a:moveTo>
                  <a:pt x="0" y="0"/>
                </a:moveTo>
                <a:lnTo>
                  <a:pt x="5631081" y="0"/>
                </a:lnTo>
                <a:lnTo>
                  <a:pt x="5631081" y="3754054"/>
                </a:lnTo>
                <a:lnTo>
                  <a:pt x="0" y="3754054"/>
                </a:lnTo>
                <a:lnTo>
                  <a:pt x="0" y="0"/>
                </a:lnTo>
                <a:close/>
              </a:path>
            </a:pathLst>
          </a:custGeom>
          <a:blipFill>
            <a:blip r:embed="rId4"/>
            <a:stretch>
              <a:fillRect/>
            </a:stretch>
          </a:blipFill>
        </p:spPr>
      </p:sp>
      <p:sp>
        <p:nvSpPr>
          <p:cNvPr id="18" name="TextBox 18"/>
          <p:cNvSpPr txBox="1"/>
          <p:nvPr/>
        </p:nvSpPr>
        <p:spPr>
          <a:xfrm>
            <a:off x="4719594" y="1280040"/>
            <a:ext cx="7381143" cy="475936"/>
          </a:xfrm>
          <a:prstGeom prst="rect">
            <a:avLst/>
          </a:prstGeom>
        </p:spPr>
        <p:txBody>
          <a:bodyPr lIns="0" tIns="0" rIns="0" bIns="0" rtlCol="0" anchor="t">
            <a:spAutoFit/>
          </a:bodyPr>
          <a:lstStyle/>
          <a:p>
            <a:pPr algn="l">
              <a:lnSpc>
                <a:spcPts val="3946"/>
              </a:lnSpc>
            </a:pPr>
            <a:r>
              <a:rPr lang="en-US" sz="2819" b="1" spc="-84">
                <a:solidFill>
                  <a:srgbClr val="0A4400"/>
                </a:solidFill>
                <a:latin typeface="Biryani Bold"/>
                <a:ea typeface="Biryani Bold"/>
                <a:cs typeface="Biryani Bold"/>
                <a:sym typeface="Biryani Bold"/>
              </a:rPr>
              <a:t>TIỀM NĂNG PHÁT TRIỂN DU LỊCH GẮN VỚI </a:t>
            </a:r>
          </a:p>
        </p:txBody>
      </p:sp>
      <p:sp>
        <p:nvSpPr>
          <p:cNvPr id="19" name="TextBox 19"/>
          <p:cNvSpPr txBox="1"/>
          <p:nvPr/>
        </p:nvSpPr>
        <p:spPr>
          <a:xfrm>
            <a:off x="5187992" y="2098967"/>
            <a:ext cx="6912744" cy="863633"/>
          </a:xfrm>
          <a:prstGeom prst="rect">
            <a:avLst/>
          </a:prstGeom>
        </p:spPr>
        <p:txBody>
          <a:bodyPr lIns="0" tIns="0" rIns="0" bIns="0" rtlCol="0" anchor="t">
            <a:spAutoFit/>
          </a:bodyPr>
          <a:lstStyle/>
          <a:p>
            <a:pPr algn="l">
              <a:lnSpc>
                <a:spcPts val="7000"/>
              </a:lnSpc>
            </a:pPr>
            <a:r>
              <a:rPr lang="en-US" sz="5000" spc="-150">
                <a:solidFill>
                  <a:srgbClr val="FFFFFF"/>
                </a:solidFill>
                <a:latin typeface="Biryani"/>
                <a:ea typeface="Biryani"/>
                <a:cs typeface="Biryani"/>
                <a:sym typeface="Biryani"/>
              </a:rPr>
              <a:t>DƯỢC LIỆU TẠI BẮC HÀ</a:t>
            </a:r>
          </a:p>
        </p:txBody>
      </p:sp>
      <p:sp>
        <p:nvSpPr>
          <p:cNvPr id="20" name="TextBox 20"/>
          <p:cNvSpPr txBox="1"/>
          <p:nvPr/>
        </p:nvSpPr>
        <p:spPr>
          <a:xfrm>
            <a:off x="677329" y="4581907"/>
            <a:ext cx="10584911" cy="860558"/>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Open Sans"/>
                <a:ea typeface="Open Sans"/>
                <a:cs typeface="Open Sans"/>
                <a:sym typeface="Open Sans"/>
              </a:rPr>
              <a:t>Du khách đến Bắc Hà không chỉ ngắm cảnh, nghỉ ngơi mà còn được trải nghiệm tắm lá thuốc, dưỡng sinh, ẩm thực  dược liệu...</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2392391" cy="4412486"/>
            <a:chOff x="0" y="0"/>
            <a:chExt cx="557314" cy="1027900"/>
          </a:xfrm>
        </p:grpSpPr>
        <p:sp>
          <p:nvSpPr>
            <p:cNvPr id="3" name="Freeform 3"/>
            <p:cNvSpPr/>
            <p:nvPr/>
          </p:nvSpPr>
          <p:spPr>
            <a:xfrm>
              <a:off x="0" y="0"/>
              <a:ext cx="557314" cy="1027900"/>
            </a:xfrm>
            <a:custGeom>
              <a:avLst/>
              <a:gdLst/>
              <a:ahLst/>
              <a:cxnLst/>
              <a:rect l="l" t="t" r="r" b="b"/>
              <a:pathLst>
                <a:path w="557314" h="1027900">
                  <a:moveTo>
                    <a:pt x="0" y="0"/>
                  </a:moveTo>
                  <a:lnTo>
                    <a:pt x="557314" y="0"/>
                  </a:lnTo>
                  <a:lnTo>
                    <a:pt x="557314" y="1027900"/>
                  </a:lnTo>
                  <a:lnTo>
                    <a:pt x="0" y="1027900"/>
                  </a:lnTo>
                  <a:close/>
                </a:path>
              </a:pathLst>
            </a:custGeom>
            <a:solidFill>
              <a:srgbClr val="000000">
                <a:alpha val="0"/>
              </a:srgbClr>
            </a:solidFill>
            <a:ln w="38100" cap="sq">
              <a:solidFill>
                <a:srgbClr val="0A4400"/>
              </a:solidFill>
              <a:prstDash val="solid"/>
              <a:miter/>
            </a:ln>
          </p:spPr>
        </p:sp>
        <p:sp>
          <p:nvSpPr>
            <p:cNvPr id="4" name="TextBox 4"/>
            <p:cNvSpPr txBox="1"/>
            <p:nvPr/>
          </p:nvSpPr>
          <p:spPr>
            <a:xfrm>
              <a:off x="0" y="-38100"/>
              <a:ext cx="557314"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020719" y="403592"/>
            <a:ext cx="4016463" cy="6028132"/>
            <a:chOff x="0" y="0"/>
            <a:chExt cx="5355284" cy="8037510"/>
          </a:xfrm>
        </p:grpSpPr>
        <p:pic>
          <p:nvPicPr>
            <p:cNvPr id="9" name="Picture 9"/>
            <p:cNvPicPr>
              <a:picLocks noChangeAspect="1"/>
            </p:cNvPicPr>
            <p:nvPr/>
          </p:nvPicPr>
          <p:blipFill>
            <a:blip r:embed="rId2"/>
            <a:srcRect l="8747" r="8747"/>
            <a:stretch>
              <a:fillRect/>
            </a:stretch>
          </p:blipFill>
          <p:spPr>
            <a:xfrm>
              <a:off x="0" y="0"/>
              <a:ext cx="5355284" cy="8037510"/>
            </a:xfrm>
            <a:prstGeom prst="rect">
              <a:avLst/>
            </a:prstGeom>
          </p:spPr>
        </p:pic>
      </p:grpSp>
      <p:grpSp>
        <p:nvGrpSpPr>
          <p:cNvPr id="10" name="Group 10"/>
          <p:cNvGrpSpPr/>
          <p:nvPr/>
        </p:nvGrpSpPr>
        <p:grpSpPr>
          <a:xfrm>
            <a:off x="338563" y="5635092"/>
            <a:ext cx="5022072" cy="3510837"/>
            <a:chOff x="0" y="0"/>
            <a:chExt cx="6696096" cy="4681116"/>
          </a:xfrm>
        </p:grpSpPr>
        <p:pic>
          <p:nvPicPr>
            <p:cNvPr id="11" name="Picture 11"/>
            <p:cNvPicPr>
              <a:picLocks noChangeAspect="1"/>
            </p:cNvPicPr>
            <p:nvPr/>
          </p:nvPicPr>
          <p:blipFill>
            <a:blip r:embed="rId3"/>
            <a:srcRect l="3074" t="11361" r="3780" b="1817"/>
            <a:stretch>
              <a:fillRect/>
            </a:stretch>
          </p:blipFill>
          <p:spPr>
            <a:xfrm>
              <a:off x="0" y="0"/>
              <a:ext cx="6696096" cy="4681116"/>
            </a:xfrm>
            <a:prstGeom prst="rect">
              <a:avLst/>
            </a:prstGeom>
          </p:spPr>
        </p:pic>
      </p:grpSp>
      <p:sp>
        <p:nvSpPr>
          <p:cNvPr id="12" name="TextBox 12"/>
          <p:cNvSpPr txBox="1"/>
          <p:nvPr/>
        </p:nvSpPr>
        <p:spPr>
          <a:xfrm>
            <a:off x="7947315" y="1086997"/>
            <a:ext cx="7344382" cy="2635349"/>
          </a:xfrm>
          <a:prstGeom prst="rect">
            <a:avLst/>
          </a:prstGeom>
        </p:spPr>
        <p:txBody>
          <a:bodyPr lIns="0" tIns="0" rIns="0" bIns="0" rtlCol="0" anchor="t">
            <a:spAutoFit/>
          </a:bodyPr>
          <a:lstStyle/>
          <a:p>
            <a:pPr algn="l">
              <a:lnSpc>
                <a:spcPts val="7000"/>
              </a:lnSpc>
            </a:pPr>
            <a:r>
              <a:rPr lang="en-US" sz="5000" b="1" spc="-150">
                <a:solidFill>
                  <a:srgbClr val="0A4400"/>
                </a:solidFill>
                <a:latin typeface="Biryani Bold"/>
                <a:ea typeface="Biryani Bold"/>
                <a:cs typeface="Biryani Bold"/>
                <a:sym typeface="Biryani Bold"/>
              </a:rPr>
              <a:t>THỰC TIỄN VÀ CƠ HỘI ĐẦU TƯ</a:t>
            </a:r>
          </a:p>
          <a:p>
            <a:pPr algn="l">
              <a:lnSpc>
                <a:spcPts val="7000"/>
              </a:lnSpc>
            </a:pPr>
            <a:endParaRPr lang="en-US" sz="5000" b="1" spc="-150">
              <a:solidFill>
                <a:srgbClr val="0A4400"/>
              </a:solidFill>
              <a:latin typeface="Biryani Bold"/>
              <a:ea typeface="Biryani Bold"/>
              <a:cs typeface="Biryani Bold"/>
              <a:sym typeface="Biryani Bold"/>
            </a:endParaRPr>
          </a:p>
        </p:txBody>
      </p:sp>
      <p:sp>
        <p:nvSpPr>
          <p:cNvPr id="13" name="TextBox 13"/>
          <p:cNvSpPr txBox="1"/>
          <p:nvPr/>
        </p:nvSpPr>
        <p:spPr>
          <a:xfrm>
            <a:off x="8050724" y="2952750"/>
            <a:ext cx="8056332" cy="4413655"/>
          </a:xfrm>
          <a:prstGeom prst="rect">
            <a:avLst/>
          </a:prstGeom>
        </p:spPr>
        <p:txBody>
          <a:bodyPr lIns="0" tIns="0" rIns="0" bIns="0" rtlCol="0" anchor="t">
            <a:spAutoFit/>
          </a:bodyPr>
          <a:lstStyle/>
          <a:p>
            <a:pPr algn="just">
              <a:lnSpc>
                <a:spcPts val="5069"/>
              </a:lnSpc>
            </a:pPr>
            <a:r>
              <a:rPr lang="en-US" sz="2999" spc="-89">
                <a:solidFill>
                  <a:srgbClr val="000000"/>
                </a:solidFill>
                <a:latin typeface="Nexa"/>
                <a:ea typeface="Nexa"/>
                <a:cs typeface="Nexa"/>
                <a:sym typeface="Nexa"/>
              </a:rPr>
              <a:t>Thời gian qua, một số mô hình tiêu biểu như Atrung Herbal Farm đã bước đầu khai thác hiệu quả lợi thế này, xây dựng sản phẩm trải nghiệm ủ tinh dầu hương nước hoa, muối thảo dược ngâm chân, dầu gió, cao xao… được du khách trong và ngoài nước yêu thích.</a:t>
            </a:r>
          </a:p>
          <a:p>
            <a:pPr algn="just">
              <a:lnSpc>
                <a:spcPts val="5069"/>
              </a:lnSpc>
            </a:pPr>
            <a:endParaRPr lang="en-US" sz="2999" spc="-89">
              <a:solidFill>
                <a:srgbClr val="000000"/>
              </a:solidFill>
              <a:latin typeface="Nexa"/>
              <a:ea typeface="Nexa"/>
              <a:cs typeface="Nexa"/>
              <a:sym typeface="Nex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1717983"/>
            <a:ext cx="17259300" cy="1236554"/>
            <a:chOff x="0" y="0"/>
            <a:chExt cx="4545659" cy="325677"/>
          </a:xfrm>
        </p:grpSpPr>
        <p:sp>
          <p:nvSpPr>
            <p:cNvPr id="3" name="Freeform 3"/>
            <p:cNvSpPr/>
            <p:nvPr/>
          </p:nvSpPr>
          <p:spPr>
            <a:xfrm>
              <a:off x="0" y="0"/>
              <a:ext cx="4545659" cy="325677"/>
            </a:xfrm>
            <a:custGeom>
              <a:avLst/>
              <a:gdLst/>
              <a:ahLst/>
              <a:cxnLst/>
              <a:rect l="l" t="t" r="r" b="b"/>
              <a:pathLst>
                <a:path w="4545659" h="325677">
                  <a:moveTo>
                    <a:pt x="0" y="0"/>
                  </a:moveTo>
                  <a:lnTo>
                    <a:pt x="4545659" y="0"/>
                  </a:lnTo>
                  <a:lnTo>
                    <a:pt x="4545659" y="325677"/>
                  </a:lnTo>
                  <a:lnTo>
                    <a:pt x="0" y="325677"/>
                  </a:lnTo>
                  <a:close/>
                </a:path>
              </a:pathLst>
            </a:custGeom>
            <a:solidFill>
              <a:srgbClr val="0A4400"/>
            </a:solidFill>
          </p:spPr>
        </p:sp>
        <p:sp>
          <p:nvSpPr>
            <p:cNvPr id="4" name="TextBox 4"/>
            <p:cNvSpPr txBox="1"/>
            <p:nvPr/>
          </p:nvSpPr>
          <p:spPr>
            <a:xfrm>
              <a:off x="0" y="-38100"/>
              <a:ext cx="4545659"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626572" y="6135407"/>
            <a:ext cx="4212628" cy="3007283"/>
            <a:chOff x="0" y="0"/>
            <a:chExt cx="981343" cy="700554"/>
          </a:xfrm>
        </p:grpSpPr>
        <p:sp>
          <p:nvSpPr>
            <p:cNvPr id="6" name="Freeform 6"/>
            <p:cNvSpPr/>
            <p:nvPr/>
          </p:nvSpPr>
          <p:spPr>
            <a:xfrm>
              <a:off x="0" y="0"/>
              <a:ext cx="981343" cy="700554"/>
            </a:xfrm>
            <a:custGeom>
              <a:avLst/>
              <a:gdLst/>
              <a:ahLst/>
              <a:cxnLst/>
              <a:rect l="l" t="t" r="r" b="b"/>
              <a:pathLst>
                <a:path w="981343" h="700554">
                  <a:moveTo>
                    <a:pt x="0" y="0"/>
                  </a:moveTo>
                  <a:lnTo>
                    <a:pt x="981343" y="0"/>
                  </a:lnTo>
                  <a:lnTo>
                    <a:pt x="981343" y="700554"/>
                  </a:lnTo>
                  <a:lnTo>
                    <a:pt x="0" y="700554"/>
                  </a:lnTo>
                  <a:close/>
                </a:path>
              </a:pathLst>
            </a:custGeom>
            <a:solidFill>
              <a:srgbClr val="000000">
                <a:alpha val="0"/>
              </a:srgbClr>
            </a:solidFill>
            <a:ln w="38100" cap="sq">
              <a:solidFill>
                <a:srgbClr val="0A4400"/>
              </a:solidFill>
              <a:prstDash val="solid"/>
              <a:miter/>
            </a:ln>
          </p:spPr>
        </p:sp>
        <p:sp>
          <p:nvSpPr>
            <p:cNvPr id="7" name="TextBox 7"/>
            <p:cNvSpPr txBox="1"/>
            <p:nvPr/>
          </p:nvSpPr>
          <p:spPr>
            <a:xfrm>
              <a:off x="0" y="-38100"/>
              <a:ext cx="981343"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311407" cy="6481594"/>
            <a:chOff x="0" y="0"/>
            <a:chExt cx="7081876" cy="8642126"/>
          </a:xfrm>
        </p:grpSpPr>
        <p:pic>
          <p:nvPicPr>
            <p:cNvPr id="9" name="Picture 9"/>
            <p:cNvPicPr>
              <a:picLocks noChangeAspect="1"/>
            </p:cNvPicPr>
            <p:nvPr/>
          </p:nvPicPr>
          <p:blipFill>
            <a:blip r:embed="rId2"/>
            <a:srcRect l="19270" r="19270"/>
            <a:stretch>
              <a:fillRect/>
            </a:stretch>
          </p:blipFill>
          <p:spPr>
            <a:xfrm>
              <a:off x="0" y="0"/>
              <a:ext cx="7081876" cy="8642126"/>
            </a:xfrm>
            <a:prstGeom prst="rect">
              <a:avLst/>
            </a:prstGeom>
          </p:spPr>
        </p:pic>
      </p:grpSp>
      <p:grpSp>
        <p:nvGrpSpPr>
          <p:cNvPr id="10" name="Group 10"/>
          <p:cNvGrpSpPr/>
          <p:nvPr/>
        </p:nvGrpSpPr>
        <p:grpSpPr>
          <a:xfrm>
            <a:off x="3901252" y="4387808"/>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000659" y="4509117"/>
            <a:ext cx="3499307" cy="4270260"/>
            <a:chOff x="0" y="0"/>
            <a:chExt cx="4665743" cy="5693680"/>
          </a:xfrm>
        </p:grpSpPr>
        <p:pic>
          <p:nvPicPr>
            <p:cNvPr id="14" name="Picture 14"/>
            <p:cNvPicPr>
              <a:picLocks noChangeAspect="1"/>
            </p:cNvPicPr>
            <p:nvPr/>
          </p:nvPicPr>
          <p:blipFill>
            <a:blip r:embed="rId3"/>
            <a:srcRect l="22691" r="22691"/>
            <a:stretch>
              <a:fillRect/>
            </a:stretch>
          </p:blipFill>
          <p:spPr>
            <a:xfrm>
              <a:off x="0" y="0"/>
              <a:ext cx="4665743" cy="5693680"/>
            </a:xfrm>
            <a:prstGeom prst="rect">
              <a:avLst/>
            </a:prstGeom>
          </p:spPr>
        </p:pic>
      </p:grpSp>
      <p:grpSp>
        <p:nvGrpSpPr>
          <p:cNvPr id="15" name="Group 15"/>
          <p:cNvGrpSpPr/>
          <p:nvPr/>
        </p:nvGrpSpPr>
        <p:grpSpPr>
          <a:xfrm>
            <a:off x="17989578" y="7200900"/>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8126846" y="4018909"/>
            <a:ext cx="7067257" cy="1551852"/>
          </a:xfrm>
          <a:custGeom>
            <a:avLst/>
            <a:gdLst/>
            <a:ahLst/>
            <a:cxnLst/>
            <a:rect l="l" t="t" r="r" b="b"/>
            <a:pathLst>
              <a:path w="7067257" h="1551852">
                <a:moveTo>
                  <a:pt x="0" y="0"/>
                </a:moveTo>
                <a:lnTo>
                  <a:pt x="7067256" y="0"/>
                </a:lnTo>
                <a:lnTo>
                  <a:pt x="7067256" y="1551852"/>
                </a:lnTo>
                <a:lnTo>
                  <a:pt x="0" y="15518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8437643" y="4338073"/>
            <a:ext cx="639466" cy="913523"/>
          </a:xfrm>
          <a:custGeom>
            <a:avLst/>
            <a:gdLst/>
            <a:ahLst/>
            <a:cxnLst/>
            <a:rect l="l" t="t" r="r" b="b"/>
            <a:pathLst>
              <a:path w="639466" h="913523">
                <a:moveTo>
                  <a:pt x="0" y="0"/>
                </a:moveTo>
                <a:lnTo>
                  <a:pt x="639466" y="0"/>
                </a:lnTo>
                <a:lnTo>
                  <a:pt x="639466" y="913524"/>
                </a:lnTo>
                <a:lnTo>
                  <a:pt x="0" y="913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8244227" y="6135407"/>
            <a:ext cx="4174896" cy="3007283"/>
          </a:xfrm>
          <a:custGeom>
            <a:avLst/>
            <a:gdLst/>
            <a:ahLst/>
            <a:cxnLst/>
            <a:rect l="l" t="t" r="r" b="b"/>
            <a:pathLst>
              <a:path w="4174896" h="3007283">
                <a:moveTo>
                  <a:pt x="0" y="0"/>
                </a:moveTo>
                <a:lnTo>
                  <a:pt x="4174896" y="0"/>
                </a:lnTo>
                <a:lnTo>
                  <a:pt x="4174896" y="3007283"/>
                </a:lnTo>
                <a:lnTo>
                  <a:pt x="0" y="3007283"/>
                </a:lnTo>
                <a:lnTo>
                  <a:pt x="0" y="0"/>
                </a:lnTo>
                <a:close/>
              </a:path>
            </a:pathLst>
          </a:custGeom>
          <a:blipFill>
            <a:blip r:embed="rId8"/>
            <a:stretch>
              <a:fillRect l="-9368" t="-8982" r="-8414"/>
            </a:stretch>
          </a:blipFill>
        </p:spPr>
      </p:sp>
      <p:sp>
        <p:nvSpPr>
          <p:cNvPr id="21" name="Freeform 21"/>
          <p:cNvSpPr/>
          <p:nvPr/>
        </p:nvSpPr>
        <p:spPr>
          <a:xfrm>
            <a:off x="12627779" y="6135407"/>
            <a:ext cx="3809349" cy="3007283"/>
          </a:xfrm>
          <a:custGeom>
            <a:avLst/>
            <a:gdLst/>
            <a:ahLst/>
            <a:cxnLst/>
            <a:rect l="l" t="t" r="r" b="b"/>
            <a:pathLst>
              <a:path w="3809349" h="3007283">
                <a:moveTo>
                  <a:pt x="0" y="0"/>
                </a:moveTo>
                <a:lnTo>
                  <a:pt x="3809349" y="0"/>
                </a:lnTo>
                <a:lnTo>
                  <a:pt x="3809349" y="3007283"/>
                </a:lnTo>
                <a:lnTo>
                  <a:pt x="0" y="3007283"/>
                </a:lnTo>
                <a:lnTo>
                  <a:pt x="0" y="0"/>
                </a:lnTo>
                <a:close/>
              </a:path>
            </a:pathLst>
          </a:custGeom>
          <a:blipFill>
            <a:blip r:embed="rId9"/>
            <a:stretch>
              <a:fillRect/>
            </a:stretch>
          </a:blipFill>
        </p:spPr>
      </p:sp>
      <p:sp>
        <p:nvSpPr>
          <p:cNvPr id="22" name="TextBox 22"/>
          <p:cNvSpPr txBox="1"/>
          <p:nvPr/>
        </p:nvSpPr>
        <p:spPr>
          <a:xfrm>
            <a:off x="8899679" y="3012594"/>
            <a:ext cx="8523751" cy="444340"/>
          </a:xfrm>
          <a:prstGeom prst="rect">
            <a:avLst/>
          </a:prstGeom>
        </p:spPr>
        <p:txBody>
          <a:bodyPr lIns="0" tIns="0" rIns="0" bIns="0" rtlCol="0" anchor="t">
            <a:spAutoFit/>
          </a:bodyPr>
          <a:lstStyle/>
          <a:p>
            <a:pPr algn="just">
              <a:lnSpc>
                <a:spcPts val="3595"/>
              </a:lnSpc>
            </a:pPr>
            <a:r>
              <a:rPr lang="en-US" sz="3099" spc="-92">
                <a:solidFill>
                  <a:srgbClr val="000000"/>
                </a:solidFill>
                <a:latin typeface="Nexa"/>
                <a:ea typeface="Nexa"/>
                <a:cs typeface="Nexa"/>
                <a:sym typeface="Nexa"/>
              </a:rPr>
              <a:t>Tiềm năng tại Bắc Hà:</a:t>
            </a:r>
          </a:p>
        </p:txBody>
      </p:sp>
      <p:sp>
        <p:nvSpPr>
          <p:cNvPr id="23" name="TextBox 23"/>
          <p:cNvSpPr txBox="1"/>
          <p:nvPr/>
        </p:nvSpPr>
        <p:spPr>
          <a:xfrm>
            <a:off x="8735549" y="857250"/>
            <a:ext cx="3572876" cy="863633"/>
          </a:xfrm>
          <a:prstGeom prst="rect">
            <a:avLst/>
          </a:prstGeom>
        </p:spPr>
        <p:txBody>
          <a:bodyPr lIns="0" tIns="0" rIns="0" bIns="0" rtlCol="0" anchor="t">
            <a:spAutoFit/>
          </a:bodyPr>
          <a:lstStyle/>
          <a:p>
            <a:pPr algn="l">
              <a:lnSpc>
                <a:spcPts val="7000"/>
              </a:lnSpc>
            </a:pPr>
            <a:r>
              <a:rPr lang="en-US" sz="5000" b="1" spc="-150">
                <a:solidFill>
                  <a:srgbClr val="000000"/>
                </a:solidFill>
                <a:latin typeface="Biryani Bold"/>
                <a:ea typeface="Biryani Bold"/>
                <a:cs typeface="Biryani Bold"/>
                <a:sym typeface="Biryani Bold"/>
              </a:rPr>
              <a:t>THỰC TIỄN</a:t>
            </a:r>
          </a:p>
        </p:txBody>
      </p:sp>
      <p:sp>
        <p:nvSpPr>
          <p:cNvPr id="24" name="TextBox 24"/>
          <p:cNvSpPr txBox="1"/>
          <p:nvPr/>
        </p:nvSpPr>
        <p:spPr>
          <a:xfrm>
            <a:off x="8735549" y="1909223"/>
            <a:ext cx="7784462" cy="863633"/>
          </a:xfrm>
          <a:prstGeom prst="rect">
            <a:avLst/>
          </a:prstGeom>
        </p:spPr>
        <p:txBody>
          <a:bodyPr lIns="0" tIns="0" rIns="0" bIns="0" rtlCol="0" anchor="t">
            <a:spAutoFit/>
          </a:bodyPr>
          <a:lstStyle/>
          <a:p>
            <a:pPr algn="l">
              <a:lnSpc>
                <a:spcPts val="7000"/>
              </a:lnSpc>
            </a:pPr>
            <a:r>
              <a:rPr lang="en-US" sz="5000" spc="-150">
                <a:solidFill>
                  <a:srgbClr val="FFFFFF"/>
                </a:solidFill>
                <a:latin typeface="Nexa"/>
                <a:ea typeface="Nexa"/>
                <a:cs typeface="Nexa"/>
                <a:sym typeface="Nexa"/>
              </a:rPr>
              <a:t>VÀ CƠ HỘI ĐẦU TƯ</a:t>
            </a:r>
          </a:p>
        </p:txBody>
      </p:sp>
      <p:sp>
        <p:nvSpPr>
          <p:cNvPr id="25" name="TextBox 25"/>
          <p:cNvSpPr txBox="1"/>
          <p:nvPr/>
        </p:nvSpPr>
        <p:spPr>
          <a:xfrm>
            <a:off x="9689239" y="4460585"/>
            <a:ext cx="5083218" cy="656590"/>
          </a:xfrm>
          <a:prstGeom prst="rect">
            <a:avLst/>
          </a:prstGeom>
        </p:spPr>
        <p:txBody>
          <a:bodyPr lIns="0" tIns="0" rIns="0" bIns="0" rtlCol="0" anchor="t">
            <a:spAutoFit/>
          </a:bodyPr>
          <a:lstStyle/>
          <a:p>
            <a:pPr algn="l">
              <a:lnSpc>
                <a:spcPts val="2659"/>
              </a:lnSpc>
              <a:spcBef>
                <a:spcPct val="0"/>
              </a:spcBef>
            </a:pPr>
            <a:r>
              <a:rPr lang="en-US" sz="1899">
                <a:solidFill>
                  <a:srgbClr val="FFE500"/>
                </a:solidFill>
                <a:latin typeface="Open Sans"/>
                <a:ea typeface="Open Sans"/>
                <a:cs typeface="Open Sans"/>
                <a:sym typeface="Open Sans"/>
              </a:rPr>
              <a:t>Phát triển sản phẩm du lịch đặc trưng, quà lưu niệm từ dược liệu;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2067" r="15400" b="13332"/>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3"/>
            <a:srcRect t="626" r="19400" b="14735"/>
            <a:stretch>
              <a:fillRect/>
            </a:stretch>
          </p:blipFill>
          <p:spPr>
            <a:xfrm>
              <a:off x="0" y="0"/>
              <a:ext cx="8991770" cy="5304943"/>
            </a:xfrm>
            <a:prstGeom prst="rect">
              <a:avLst/>
            </a:prstGeom>
          </p:spPr>
        </p:pic>
      </p:grpSp>
      <p:sp>
        <p:nvSpPr>
          <p:cNvPr id="9" name="Freeform 9"/>
          <p:cNvSpPr/>
          <p:nvPr/>
        </p:nvSpPr>
        <p:spPr>
          <a:xfrm>
            <a:off x="1562393" y="904349"/>
            <a:ext cx="8376988" cy="1839447"/>
          </a:xfrm>
          <a:custGeom>
            <a:avLst/>
            <a:gdLst/>
            <a:ahLst/>
            <a:cxnLst/>
            <a:rect l="l" t="t" r="r" b="b"/>
            <a:pathLst>
              <a:path w="8376988" h="1839447">
                <a:moveTo>
                  <a:pt x="0" y="0"/>
                </a:moveTo>
                <a:lnTo>
                  <a:pt x="8376988" y="0"/>
                </a:lnTo>
                <a:lnTo>
                  <a:pt x="8376988" y="1839447"/>
                </a:lnTo>
                <a:lnTo>
                  <a:pt x="0" y="1839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992192" y="1248792"/>
            <a:ext cx="741732" cy="1082821"/>
          </a:xfrm>
          <a:custGeom>
            <a:avLst/>
            <a:gdLst/>
            <a:ahLst/>
            <a:cxnLst/>
            <a:rect l="l" t="t" r="r" b="b"/>
            <a:pathLst>
              <a:path w="741732" h="1082821">
                <a:moveTo>
                  <a:pt x="0" y="0"/>
                </a:moveTo>
                <a:lnTo>
                  <a:pt x="741732" y="0"/>
                </a:lnTo>
                <a:lnTo>
                  <a:pt x="741732" y="1082821"/>
                </a:lnTo>
                <a:lnTo>
                  <a:pt x="0" y="10828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996541" y="3393595"/>
            <a:ext cx="5336280" cy="3190316"/>
          </a:xfrm>
          <a:custGeom>
            <a:avLst/>
            <a:gdLst/>
            <a:ahLst/>
            <a:cxnLst/>
            <a:rect l="l" t="t" r="r" b="b"/>
            <a:pathLst>
              <a:path w="5336280" h="3190316">
                <a:moveTo>
                  <a:pt x="0" y="0"/>
                </a:moveTo>
                <a:lnTo>
                  <a:pt x="5336279" y="0"/>
                </a:lnTo>
                <a:lnTo>
                  <a:pt x="5336279" y="3190316"/>
                </a:lnTo>
                <a:lnTo>
                  <a:pt x="0" y="3190316"/>
                </a:lnTo>
                <a:lnTo>
                  <a:pt x="0" y="0"/>
                </a:lnTo>
                <a:close/>
              </a:path>
            </a:pathLst>
          </a:custGeom>
          <a:blipFill>
            <a:blip r:embed="rId8"/>
            <a:stretch>
              <a:fillRect r="-7243" b="-780"/>
            </a:stretch>
          </a:blipFill>
        </p:spPr>
      </p:sp>
      <p:sp>
        <p:nvSpPr>
          <p:cNvPr id="12" name="Freeform 12"/>
          <p:cNvSpPr/>
          <p:nvPr/>
        </p:nvSpPr>
        <p:spPr>
          <a:xfrm>
            <a:off x="1661968" y="6009693"/>
            <a:ext cx="5520534" cy="3101565"/>
          </a:xfrm>
          <a:custGeom>
            <a:avLst/>
            <a:gdLst/>
            <a:ahLst/>
            <a:cxnLst/>
            <a:rect l="l" t="t" r="r" b="b"/>
            <a:pathLst>
              <a:path w="5520534" h="3101565">
                <a:moveTo>
                  <a:pt x="0" y="0"/>
                </a:moveTo>
                <a:lnTo>
                  <a:pt x="5520534" y="0"/>
                </a:lnTo>
                <a:lnTo>
                  <a:pt x="5520534" y="3101565"/>
                </a:lnTo>
                <a:lnTo>
                  <a:pt x="0" y="3101565"/>
                </a:lnTo>
                <a:lnTo>
                  <a:pt x="0" y="0"/>
                </a:lnTo>
                <a:close/>
              </a:path>
            </a:pathLst>
          </a:custGeom>
          <a:blipFill>
            <a:blip r:embed="rId9"/>
            <a:stretch>
              <a:fillRect/>
            </a:stretch>
          </a:blipFill>
        </p:spPr>
      </p:sp>
      <p:sp>
        <p:nvSpPr>
          <p:cNvPr id="13" name="TextBox 13"/>
          <p:cNvSpPr txBox="1"/>
          <p:nvPr/>
        </p:nvSpPr>
        <p:spPr>
          <a:xfrm>
            <a:off x="3414335" y="1431989"/>
            <a:ext cx="6025259" cy="771211"/>
          </a:xfrm>
          <a:prstGeom prst="rect">
            <a:avLst/>
          </a:prstGeom>
        </p:spPr>
        <p:txBody>
          <a:bodyPr lIns="0" tIns="0" rIns="0" bIns="0" rtlCol="0" anchor="t">
            <a:spAutoFit/>
          </a:bodyPr>
          <a:lstStyle/>
          <a:p>
            <a:pPr algn="l">
              <a:lnSpc>
                <a:spcPts val="3152"/>
              </a:lnSpc>
              <a:spcBef>
                <a:spcPct val="0"/>
              </a:spcBef>
            </a:pPr>
            <a:r>
              <a:rPr lang="en-US" sz="2252">
                <a:solidFill>
                  <a:srgbClr val="FFE500"/>
                </a:solidFill>
                <a:latin typeface="Open Sans"/>
                <a:ea typeface="Open Sans"/>
                <a:cs typeface="Open Sans"/>
                <a:sym typeface="Open Sans"/>
              </a:rPr>
              <a:t>Xây dựng các khu trải nghiệm, nghỉ dưỡng xanh;</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30167" y="6615833"/>
            <a:ext cx="5287193" cy="3007283"/>
            <a:chOff x="0" y="0"/>
            <a:chExt cx="1231665" cy="700554"/>
          </a:xfrm>
        </p:grpSpPr>
        <p:sp>
          <p:nvSpPr>
            <p:cNvPr id="6" name="Freeform 6"/>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FEFFFE"/>
            </a:solidFill>
            <a:ln w="38100" cap="sq">
              <a:solidFill>
                <a:srgbClr val="0A4400"/>
              </a:solidFill>
              <a:prstDash val="solid"/>
              <a:miter/>
            </a:ln>
          </p:spPr>
        </p:sp>
        <p:sp>
          <p:nvSpPr>
            <p:cNvPr id="7" name="TextBox 7"/>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868802" y="1028700"/>
            <a:ext cx="3592855" cy="8229600"/>
            <a:chOff x="0" y="0"/>
            <a:chExt cx="4790473" cy="10972800"/>
          </a:xfrm>
        </p:grpSpPr>
        <p:pic>
          <p:nvPicPr>
            <p:cNvPr id="9" name="Picture 9"/>
            <p:cNvPicPr>
              <a:picLocks noChangeAspect="1"/>
            </p:cNvPicPr>
            <p:nvPr/>
          </p:nvPicPr>
          <p:blipFill>
            <a:blip r:embed="rId2"/>
            <a:srcRect l="12308" r="29481"/>
            <a:stretch>
              <a:fillRect/>
            </a:stretch>
          </p:blipFill>
          <p:spPr>
            <a:xfrm>
              <a:off x="0" y="0"/>
              <a:ext cx="4790473" cy="10972800"/>
            </a:xfrm>
            <a:prstGeom prst="rect">
              <a:avLst/>
            </a:prstGeom>
          </p:spPr>
        </p:pic>
      </p:grpSp>
      <p:grpSp>
        <p:nvGrpSpPr>
          <p:cNvPr id="10" name="Group 10"/>
          <p:cNvGrpSpPr/>
          <p:nvPr/>
        </p:nvGrpSpPr>
        <p:grpSpPr>
          <a:xfrm>
            <a:off x="13666445" y="1028700"/>
            <a:ext cx="3592855" cy="8229600"/>
            <a:chOff x="0" y="0"/>
            <a:chExt cx="4790473" cy="10972800"/>
          </a:xfrm>
        </p:grpSpPr>
        <p:pic>
          <p:nvPicPr>
            <p:cNvPr id="11" name="Picture 11"/>
            <p:cNvPicPr>
              <a:picLocks noChangeAspect="1"/>
            </p:cNvPicPr>
            <p:nvPr/>
          </p:nvPicPr>
          <p:blipFill>
            <a:blip r:embed="rId3"/>
            <a:srcRect l="35440" r="35440"/>
            <a:stretch>
              <a:fillRect/>
            </a:stretch>
          </p:blipFill>
          <p:spPr>
            <a:xfrm>
              <a:off x="0" y="0"/>
              <a:ext cx="4790473" cy="10972800"/>
            </a:xfrm>
            <a:prstGeom prst="rect">
              <a:avLst/>
            </a:prstGeom>
          </p:spPr>
        </p:pic>
      </p:grpSp>
      <p:sp>
        <p:nvSpPr>
          <p:cNvPr id="12" name="Freeform 12"/>
          <p:cNvSpPr/>
          <p:nvPr/>
        </p:nvSpPr>
        <p:spPr>
          <a:xfrm>
            <a:off x="1028700" y="1028700"/>
            <a:ext cx="7067257" cy="1551852"/>
          </a:xfrm>
          <a:custGeom>
            <a:avLst/>
            <a:gdLst/>
            <a:ahLst/>
            <a:cxnLst/>
            <a:rect l="l" t="t" r="r" b="b"/>
            <a:pathLst>
              <a:path w="7067257" h="1551852">
                <a:moveTo>
                  <a:pt x="0" y="0"/>
                </a:moveTo>
                <a:lnTo>
                  <a:pt x="7067257" y="0"/>
                </a:lnTo>
                <a:lnTo>
                  <a:pt x="7067257" y="1551852"/>
                </a:lnTo>
                <a:lnTo>
                  <a:pt x="0" y="15518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391300" y="1357137"/>
            <a:ext cx="637062" cy="824675"/>
          </a:xfrm>
          <a:custGeom>
            <a:avLst/>
            <a:gdLst/>
            <a:ahLst/>
            <a:cxnLst/>
            <a:rect l="l" t="t" r="r" b="b"/>
            <a:pathLst>
              <a:path w="637062" h="824675">
                <a:moveTo>
                  <a:pt x="0" y="0"/>
                </a:moveTo>
                <a:lnTo>
                  <a:pt x="637062" y="0"/>
                </a:lnTo>
                <a:lnTo>
                  <a:pt x="637062" y="824675"/>
                </a:lnTo>
                <a:lnTo>
                  <a:pt x="0" y="8246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237829" y="6115507"/>
            <a:ext cx="7774440" cy="3507609"/>
          </a:xfrm>
          <a:custGeom>
            <a:avLst/>
            <a:gdLst/>
            <a:ahLst/>
            <a:cxnLst/>
            <a:rect l="l" t="t" r="r" b="b"/>
            <a:pathLst>
              <a:path w="7774440" h="3507609">
                <a:moveTo>
                  <a:pt x="0" y="0"/>
                </a:moveTo>
                <a:lnTo>
                  <a:pt x="7774440" y="0"/>
                </a:lnTo>
                <a:lnTo>
                  <a:pt x="7774440" y="3507609"/>
                </a:lnTo>
                <a:lnTo>
                  <a:pt x="0" y="3507609"/>
                </a:lnTo>
                <a:lnTo>
                  <a:pt x="0" y="0"/>
                </a:lnTo>
                <a:close/>
              </a:path>
            </a:pathLst>
          </a:custGeom>
          <a:blipFill>
            <a:blip r:embed="rId8"/>
            <a:stretch>
              <a:fillRect/>
            </a:stretch>
          </a:blipFill>
        </p:spPr>
      </p:sp>
      <p:sp>
        <p:nvSpPr>
          <p:cNvPr id="15" name="TextBox 15"/>
          <p:cNvSpPr txBox="1"/>
          <p:nvPr/>
        </p:nvSpPr>
        <p:spPr>
          <a:xfrm>
            <a:off x="1028700" y="2846865"/>
            <a:ext cx="7067257" cy="2187271"/>
          </a:xfrm>
          <a:prstGeom prst="rect">
            <a:avLst/>
          </a:prstGeom>
        </p:spPr>
        <p:txBody>
          <a:bodyPr lIns="0" tIns="0" rIns="0" bIns="0" rtlCol="0" anchor="t">
            <a:spAutoFit/>
          </a:bodyPr>
          <a:lstStyle/>
          <a:p>
            <a:pPr algn="just">
              <a:lnSpc>
                <a:spcPts val="3479"/>
              </a:lnSpc>
            </a:pPr>
            <a:r>
              <a:rPr lang="en-US" sz="2999" spc="-89">
                <a:solidFill>
                  <a:srgbClr val="000000"/>
                </a:solidFill>
                <a:latin typeface="Nexa"/>
                <a:ea typeface="Nexa"/>
                <a:cs typeface="Nexa"/>
                <a:sym typeface="Nexa"/>
              </a:rPr>
              <a:t>Đây là hướng đi mở ra nhiều cơ hội cho các doanh nghiệp, nhà đầu tư cùng khai thác, cùng hưởng lợi, đồng thời mang lại giá trị cho cộng đồng địa phương.</a:t>
            </a:r>
          </a:p>
          <a:p>
            <a:pPr algn="just">
              <a:lnSpc>
                <a:spcPts val="3479"/>
              </a:lnSpc>
            </a:pPr>
            <a:endParaRPr lang="en-US" sz="2999" spc="-89">
              <a:solidFill>
                <a:srgbClr val="000000"/>
              </a:solidFill>
              <a:latin typeface="Nexa"/>
              <a:ea typeface="Nexa"/>
              <a:cs typeface="Nexa"/>
              <a:sym typeface="Nexa"/>
            </a:endParaRPr>
          </a:p>
        </p:txBody>
      </p:sp>
      <p:sp>
        <p:nvSpPr>
          <p:cNvPr id="16" name="TextBox 16"/>
          <p:cNvSpPr txBox="1"/>
          <p:nvPr/>
        </p:nvSpPr>
        <p:spPr>
          <a:xfrm>
            <a:off x="2728973" y="1457281"/>
            <a:ext cx="5083218" cy="656590"/>
          </a:xfrm>
          <a:prstGeom prst="rect">
            <a:avLst/>
          </a:prstGeom>
        </p:spPr>
        <p:txBody>
          <a:bodyPr lIns="0" tIns="0" rIns="0" bIns="0" rtlCol="0" anchor="t">
            <a:spAutoFit/>
          </a:bodyPr>
          <a:lstStyle/>
          <a:p>
            <a:pPr algn="l">
              <a:lnSpc>
                <a:spcPts val="2659"/>
              </a:lnSpc>
              <a:spcBef>
                <a:spcPct val="0"/>
              </a:spcBef>
            </a:pPr>
            <a:r>
              <a:rPr lang="en-US" sz="1899">
                <a:solidFill>
                  <a:srgbClr val="FFE500"/>
                </a:solidFill>
                <a:latin typeface="Open Sans"/>
                <a:ea typeface="Open Sans"/>
                <a:cs typeface="Open Sans"/>
                <a:sym typeface="Open Sans"/>
              </a:rPr>
              <a:t>Liên kết chuỗi giá trị “trồng – chế biến – du lịch – tiêu thụ”</a:t>
            </a: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796317"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5226158"/>
            <a:ext cx="6743828" cy="4032142"/>
            <a:chOff x="0" y="0"/>
            <a:chExt cx="8991770" cy="5376189"/>
          </a:xfrm>
        </p:grpSpPr>
        <p:pic>
          <p:nvPicPr>
            <p:cNvPr id="6" name="Picture 6"/>
            <p:cNvPicPr>
              <a:picLocks noChangeAspect="1"/>
            </p:cNvPicPr>
            <p:nvPr/>
          </p:nvPicPr>
          <p:blipFill>
            <a:blip r:embed="rId2"/>
            <a:srcRect t="10098" b="10098"/>
            <a:stretch>
              <a:fillRect/>
            </a:stretch>
          </p:blipFill>
          <p:spPr>
            <a:xfrm>
              <a:off x="0" y="0"/>
              <a:ext cx="8991770" cy="5376189"/>
            </a:xfrm>
            <a:prstGeom prst="rect">
              <a:avLst/>
            </a:prstGeom>
          </p:spPr>
        </p:pic>
      </p:grpSp>
      <p:grpSp>
        <p:nvGrpSpPr>
          <p:cNvPr id="7" name="Group 7"/>
          <p:cNvGrpSpPr/>
          <p:nvPr/>
        </p:nvGrpSpPr>
        <p:grpSpPr>
          <a:xfrm>
            <a:off x="1028700" y="1028700"/>
            <a:ext cx="6743828" cy="3978707"/>
            <a:chOff x="0" y="0"/>
            <a:chExt cx="8991770" cy="5304943"/>
          </a:xfrm>
        </p:grpSpPr>
        <p:pic>
          <p:nvPicPr>
            <p:cNvPr id="8" name="Picture 8"/>
            <p:cNvPicPr>
              <a:picLocks noChangeAspect="1"/>
            </p:cNvPicPr>
            <p:nvPr/>
          </p:nvPicPr>
          <p:blipFill>
            <a:blip r:embed="rId3"/>
            <a:srcRect t="5751" b="5751"/>
            <a:stretch>
              <a:fillRect/>
            </a:stretch>
          </p:blipFill>
          <p:spPr>
            <a:xfrm>
              <a:off x="0" y="0"/>
              <a:ext cx="8991770" cy="5304943"/>
            </a:xfrm>
            <a:prstGeom prst="rect">
              <a:avLst/>
            </a:prstGeom>
          </p:spPr>
        </p:pic>
      </p:grpSp>
      <p:sp>
        <p:nvSpPr>
          <p:cNvPr id="9" name="Freeform 9"/>
          <p:cNvSpPr/>
          <p:nvPr/>
        </p:nvSpPr>
        <p:spPr>
          <a:xfrm>
            <a:off x="8409101" y="2800584"/>
            <a:ext cx="8562053" cy="570247"/>
          </a:xfrm>
          <a:custGeom>
            <a:avLst/>
            <a:gdLst/>
            <a:ahLst/>
            <a:cxnLst/>
            <a:rect l="l" t="t" r="r" b="b"/>
            <a:pathLst>
              <a:path w="8562053" h="570247">
                <a:moveTo>
                  <a:pt x="0" y="0"/>
                </a:moveTo>
                <a:lnTo>
                  <a:pt x="8562053" y="0"/>
                </a:lnTo>
                <a:lnTo>
                  <a:pt x="8562053" y="570247"/>
                </a:lnTo>
                <a:lnTo>
                  <a:pt x="0" y="570247"/>
                </a:lnTo>
                <a:lnTo>
                  <a:pt x="0" y="0"/>
                </a:lnTo>
                <a:close/>
              </a:path>
            </a:pathLst>
          </a:custGeom>
          <a:blipFill>
            <a:blip r:embed="rId4"/>
            <a:stretch>
              <a:fillRect t="-9432" b="-9432"/>
            </a:stretch>
          </a:blipFill>
        </p:spPr>
      </p:sp>
      <p:sp>
        <p:nvSpPr>
          <p:cNvPr id="10" name="Freeform 10"/>
          <p:cNvSpPr/>
          <p:nvPr/>
        </p:nvSpPr>
        <p:spPr>
          <a:xfrm>
            <a:off x="9280263" y="3565501"/>
            <a:ext cx="8207761" cy="1131987"/>
          </a:xfrm>
          <a:custGeom>
            <a:avLst/>
            <a:gdLst/>
            <a:ahLst/>
            <a:cxnLst/>
            <a:rect l="l" t="t" r="r" b="b"/>
            <a:pathLst>
              <a:path w="8207761" h="1131987">
                <a:moveTo>
                  <a:pt x="0" y="0"/>
                </a:moveTo>
                <a:lnTo>
                  <a:pt x="8207760" y="0"/>
                </a:lnTo>
                <a:lnTo>
                  <a:pt x="8207760" y="1131987"/>
                </a:lnTo>
                <a:lnTo>
                  <a:pt x="0" y="11319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319059" y="6106641"/>
            <a:ext cx="9168964" cy="3506916"/>
          </a:xfrm>
          <a:custGeom>
            <a:avLst/>
            <a:gdLst/>
            <a:ahLst/>
            <a:cxnLst/>
            <a:rect l="l" t="t" r="r" b="b"/>
            <a:pathLst>
              <a:path w="9168964" h="3506916">
                <a:moveTo>
                  <a:pt x="0" y="0"/>
                </a:moveTo>
                <a:lnTo>
                  <a:pt x="9168964" y="0"/>
                </a:lnTo>
                <a:lnTo>
                  <a:pt x="9168964" y="3506916"/>
                </a:lnTo>
                <a:lnTo>
                  <a:pt x="0" y="3506916"/>
                </a:lnTo>
                <a:lnTo>
                  <a:pt x="0" y="0"/>
                </a:lnTo>
                <a:close/>
              </a:path>
            </a:pathLst>
          </a:custGeom>
          <a:blipFill>
            <a:blip r:embed="rId7"/>
            <a:stretch>
              <a:fillRect t="-57821" b="-2319"/>
            </a:stretch>
          </a:blipFill>
        </p:spPr>
      </p:sp>
      <p:sp>
        <p:nvSpPr>
          <p:cNvPr id="12" name="TextBox 12"/>
          <p:cNvSpPr txBox="1"/>
          <p:nvPr/>
        </p:nvSpPr>
        <p:spPr>
          <a:xfrm>
            <a:off x="8319059" y="942975"/>
            <a:ext cx="9751514" cy="754981"/>
          </a:xfrm>
          <a:prstGeom prst="rect">
            <a:avLst/>
          </a:prstGeom>
        </p:spPr>
        <p:txBody>
          <a:bodyPr lIns="0" tIns="0" rIns="0" bIns="0" rtlCol="0" anchor="t">
            <a:spAutoFit/>
          </a:bodyPr>
          <a:lstStyle/>
          <a:p>
            <a:pPr algn="l">
              <a:lnSpc>
                <a:spcPts val="6160"/>
              </a:lnSpc>
            </a:pPr>
            <a:r>
              <a:rPr lang="en-US" sz="4400" b="1" spc="-132">
                <a:solidFill>
                  <a:srgbClr val="0A4400"/>
                </a:solidFill>
                <a:latin typeface="Biryani Bold"/>
                <a:ea typeface="Biryani Bold"/>
                <a:cs typeface="Biryani Bold"/>
                <a:sym typeface="Biryani Bold"/>
              </a:rPr>
              <a:t>MỘT SỐ GIẢI PHÁP TRỌNG TÂM</a:t>
            </a:r>
          </a:p>
        </p:txBody>
      </p:sp>
      <p:sp>
        <p:nvSpPr>
          <p:cNvPr id="13" name="TextBox 13"/>
          <p:cNvSpPr txBox="1"/>
          <p:nvPr/>
        </p:nvSpPr>
        <p:spPr>
          <a:xfrm>
            <a:off x="8409101" y="1823187"/>
            <a:ext cx="8429929" cy="872622"/>
          </a:xfrm>
          <a:prstGeom prst="rect">
            <a:avLst/>
          </a:prstGeom>
        </p:spPr>
        <p:txBody>
          <a:bodyPr lIns="0" tIns="0" rIns="0" bIns="0" rtlCol="0" anchor="t">
            <a:spAutoFit/>
          </a:bodyPr>
          <a:lstStyle/>
          <a:p>
            <a:pPr algn="just">
              <a:lnSpc>
                <a:spcPts val="3479"/>
              </a:lnSpc>
            </a:pPr>
            <a:r>
              <a:rPr lang="en-US" sz="2999" spc="-89">
                <a:solidFill>
                  <a:srgbClr val="000000"/>
                </a:solidFill>
                <a:latin typeface="Nexa"/>
                <a:ea typeface="Nexa"/>
                <a:cs typeface="Nexa"/>
                <a:sym typeface="Nexa"/>
              </a:rPr>
              <a:t>Để mô hình này phát triển bền vững, Bắc Hà xác định một số giải pháp chính:</a:t>
            </a:r>
          </a:p>
        </p:txBody>
      </p:sp>
      <p:sp>
        <p:nvSpPr>
          <p:cNvPr id="14" name="TextBox 14"/>
          <p:cNvSpPr txBox="1"/>
          <p:nvPr/>
        </p:nvSpPr>
        <p:spPr>
          <a:xfrm>
            <a:off x="9390417" y="3629146"/>
            <a:ext cx="7323764" cy="886594"/>
          </a:xfrm>
          <a:prstGeom prst="rect">
            <a:avLst/>
          </a:prstGeom>
        </p:spPr>
        <p:txBody>
          <a:bodyPr lIns="0" tIns="0" rIns="0" bIns="0" rtlCol="0" anchor="t">
            <a:spAutoFit/>
          </a:bodyPr>
          <a:lstStyle/>
          <a:p>
            <a:pPr algn="l">
              <a:lnSpc>
                <a:spcPts val="3695"/>
              </a:lnSpc>
            </a:pPr>
            <a:r>
              <a:rPr lang="en-US" sz="2064">
                <a:solidFill>
                  <a:srgbClr val="000000"/>
                </a:solidFill>
                <a:latin typeface="Open Sans"/>
                <a:ea typeface="Open Sans"/>
                <a:cs typeface="Open Sans"/>
                <a:sym typeface="Open Sans"/>
              </a:rPr>
              <a:t>Quy hoạch và phát triển vùng dược liệu tập trung, ưu tiên cây đặc trưng có giá trị cao, gắn với các sản phẩm du lịch.</a:t>
            </a:r>
          </a:p>
        </p:txBody>
      </p:sp>
      <p:sp>
        <p:nvSpPr>
          <p:cNvPr id="15" name="Freeform 15"/>
          <p:cNvSpPr/>
          <p:nvPr/>
        </p:nvSpPr>
        <p:spPr>
          <a:xfrm>
            <a:off x="8090082" y="3944689"/>
            <a:ext cx="1053918" cy="1505597"/>
          </a:xfrm>
          <a:custGeom>
            <a:avLst/>
            <a:gdLst/>
            <a:ahLst/>
            <a:cxnLst/>
            <a:rect l="l" t="t" r="r" b="b"/>
            <a:pathLst>
              <a:path w="1053918" h="1505597">
                <a:moveTo>
                  <a:pt x="0" y="0"/>
                </a:moveTo>
                <a:lnTo>
                  <a:pt x="1053918" y="0"/>
                </a:lnTo>
                <a:lnTo>
                  <a:pt x="1053918" y="1505597"/>
                </a:lnTo>
                <a:lnTo>
                  <a:pt x="0" y="15055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622</Words>
  <Application>Microsoft Office PowerPoint</Application>
  <PresentationFormat>Custom</PresentationFormat>
  <Paragraphs>40</Paragraphs>
  <Slides>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Nexa</vt:lpstr>
      <vt:lpstr>Arial</vt:lpstr>
      <vt:lpstr>Open Sans Bold</vt:lpstr>
      <vt:lpstr>Arimo Bold</vt:lpstr>
      <vt:lpstr>Asap Bold</vt:lpstr>
      <vt:lpstr>Biryani Bold</vt:lpstr>
      <vt:lpstr>Nexa Bold</vt:lpstr>
      <vt:lpstr>Calibri</vt:lpstr>
      <vt:lpstr>Open Sans</vt:lpstr>
      <vt:lpstr>Calistoga</vt:lpstr>
      <vt:lpstr>Biryani</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THAM LUẬN</dc:title>
  <cp:lastModifiedBy>NGA VR</cp:lastModifiedBy>
  <cp:revision>2</cp:revision>
  <dcterms:created xsi:type="dcterms:W3CDTF">2006-08-16T00:00:00Z</dcterms:created>
  <dcterms:modified xsi:type="dcterms:W3CDTF">2025-10-10T06:27:35Z</dcterms:modified>
  <dc:identifier>DAG1RvQGUr0</dc:identifier>
</cp:coreProperties>
</file>